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</p:sldMasterIdLst>
  <p:notesMasterIdLst>
    <p:notesMasterId r:id="rId6"/>
  </p:notesMasterIdLst>
  <p:sldIdLst>
    <p:sldId id="257" r:id="rId5"/>
    <p:sldId id="258" r:id="rId7"/>
    <p:sldId id="259" r:id="rId8"/>
    <p:sldId id="260" r:id="rId9"/>
    <p:sldId id="261" r:id="rId10"/>
    <p:sldId id="262" r:id="rId11"/>
    <p:sldId id="296" r:id="rId12"/>
    <p:sldId id="263" r:id="rId13"/>
    <p:sldId id="264" r:id="rId14"/>
    <p:sldId id="290" r:id="rId15"/>
    <p:sldId id="297" r:id="rId16"/>
    <p:sldId id="281" r:id="rId17"/>
    <p:sldId id="282" r:id="rId18"/>
    <p:sldId id="285" r:id="rId19"/>
    <p:sldId id="287" r:id="rId20"/>
    <p:sldId id="265" r:id="rId21"/>
    <p:sldId id="266" r:id="rId22"/>
    <p:sldId id="277" r:id="rId23"/>
    <p:sldId id="278" r:id="rId24"/>
    <p:sldId id="267" r:id="rId25"/>
    <p:sldId id="280" r:id="rId26"/>
    <p:sldId id="289" r:id="rId27"/>
    <p:sldId id="268" r:id="rId28"/>
    <p:sldId id="288" r:id="rId29"/>
    <p:sldId id="269" r:id="rId30"/>
    <p:sldId id="283" r:id="rId31"/>
    <p:sldId id="284" r:id="rId32"/>
    <p:sldId id="270" r:id="rId33"/>
    <p:sldId id="271" r:id="rId34"/>
    <p:sldId id="291" r:id="rId35"/>
    <p:sldId id="292" r:id="rId36"/>
    <p:sldId id="293" r:id="rId37"/>
    <p:sldId id="294" r:id="rId38"/>
    <p:sldId id="272" r:id="rId39"/>
    <p:sldId id="295" r:id="rId40"/>
    <p:sldId id="273" r:id="rId41"/>
    <p:sldId id="274" r:id="rId42"/>
    <p:sldId id="275" r:id="rId43"/>
    <p:sldId id="276" r:id="rId44"/>
  </p:sldIdLst>
  <p:sldSz cx="9144000" cy="51435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9" userDrawn="1">
          <p15:clr>
            <a:srgbClr val="A4A3A4"/>
          </p15:clr>
        </p15:guide>
        <p15:guide id="2" pos="29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-1212" y="-108"/>
      </p:cViewPr>
      <p:guideLst>
        <p:guide orient="horz" pos="2139"/>
        <p:guide pos="29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8" Type="http://schemas.openxmlformats.org/officeDocument/2006/relationships/tags" Target="tags/tag80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2"/>
            <a:ext cx="2133600" cy="273844"/>
          </a:xfrm>
        </p:spPr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2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2"/>
            <a:ext cx="2133600" cy="273844"/>
          </a:xfrm>
        </p:spPr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image" Target="../media/image51.png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image" Target="../media/image50.png"/><Relationship Id="rId2" Type="http://schemas.openxmlformats.org/officeDocument/2006/relationships/tags" Target="../tags/tag52.xml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52.png"/><Relationship Id="rId10" Type="http://schemas.openxmlformats.org/officeDocument/2006/relationships/tags" Target="../tags/tag58.xml"/><Relationship Id="rId1" Type="http://schemas.openxmlformats.org/officeDocument/2006/relationships/tags" Target="../tags/tag5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54.png"/><Relationship Id="rId7" Type="http://schemas.openxmlformats.org/officeDocument/2006/relationships/tags" Target="../tags/tag60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53.png"/><Relationship Id="rId3" Type="http://schemas.openxmlformats.org/officeDocument/2006/relationships/tags" Target="../tags/tag59.xml"/><Relationship Id="rId2" Type="http://schemas.microsoft.com/office/2007/relationships/media" Target="../media/media1.mp4"/><Relationship Id="rId10" Type="http://schemas.openxmlformats.org/officeDocument/2006/relationships/notesSlide" Target="../notesSlides/notesSlide18.xml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56.png"/><Relationship Id="rId7" Type="http://schemas.openxmlformats.org/officeDocument/2006/relationships/tags" Target="../tags/tag62.xml"/><Relationship Id="rId6" Type="http://schemas.microsoft.com/office/2007/relationships/media" Target="../media/media4.mp4"/><Relationship Id="rId5" Type="http://schemas.openxmlformats.org/officeDocument/2006/relationships/video" Target="../media/media4.mp4"/><Relationship Id="rId4" Type="http://schemas.openxmlformats.org/officeDocument/2006/relationships/image" Target="../media/image55.png"/><Relationship Id="rId3" Type="http://schemas.openxmlformats.org/officeDocument/2006/relationships/tags" Target="../tags/tag61.xml"/><Relationship Id="rId2" Type="http://schemas.microsoft.com/office/2007/relationships/media" Target="../media/media3.mp4"/><Relationship Id="rId10" Type="http://schemas.openxmlformats.org/officeDocument/2006/relationships/notesSlide" Target="../notesSlides/notesSlide19.xml"/><Relationship Id="rId1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22.png"/><Relationship Id="rId20" Type="http://schemas.openxmlformats.org/officeDocument/2006/relationships/notesSlide" Target="../notesSlides/notesSlide2.xml"/><Relationship Id="rId2" Type="http://schemas.openxmlformats.org/officeDocument/2006/relationships/image" Target="../media/image21.png"/><Relationship Id="rId19" Type="http://schemas.openxmlformats.org/officeDocument/2006/relationships/slideLayout" Target="../slideLayouts/slideLayout12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58.png"/><Relationship Id="rId7" Type="http://schemas.openxmlformats.org/officeDocument/2006/relationships/tags" Target="../tags/tag64.xml"/><Relationship Id="rId6" Type="http://schemas.microsoft.com/office/2007/relationships/media" Target="../media/media6.mp4"/><Relationship Id="rId5" Type="http://schemas.openxmlformats.org/officeDocument/2006/relationships/video" Target="../media/media6.mp4"/><Relationship Id="rId4" Type="http://schemas.openxmlformats.org/officeDocument/2006/relationships/image" Target="../media/image57.png"/><Relationship Id="rId3" Type="http://schemas.openxmlformats.org/officeDocument/2006/relationships/tags" Target="../tags/tag63.xml"/><Relationship Id="rId2" Type="http://schemas.microsoft.com/office/2007/relationships/media" Target="../media/media5.mp4"/><Relationship Id="rId10" Type="http://schemas.openxmlformats.org/officeDocument/2006/relationships/notesSlide" Target="../notesSlides/notesSlide21.xml"/><Relationship Id="rId1" Type="http://schemas.openxmlformats.org/officeDocument/2006/relationships/video" Target="../media/media5.mp4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9.png"/><Relationship Id="rId3" Type="http://schemas.openxmlformats.org/officeDocument/2006/relationships/tags" Target="../tags/tag65.xml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61.png"/><Relationship Id="rId7" Type="http://schemas.openxmlformats.org/officeDocument/2006/relationships/tags" Target="../tags/tag67.xml"/><Relationship Id="rId6" Type="http://schemas.microsoft.com/office/2007/relationships/media" Target="../media/media9.mp4"/><Relationship Id="rId5" Type="http://schemas.openxmlformats.org/officeDocument/2006/relationships/video" Target="../media/media9.mp4"/><Relationship Id="rId4" Type="http://schemas.openxmlformats.org/officeDocument/2006/relationships/image" Target="../media/image60.png"/><Relationship Id="rId3" Type="http://schemas.openxmlformats.org/officeDocument/2006/relationships/tags" Target="../tags/tag66.xml"/><Relationship Id="rId2" Type="http://schemas.microsoft.com/office/2007/relationships/media" Target="../media/media8.mp4"/><Relationship Id="rId10" Type="http://schemas.openxmlformats.org/officeDocument/2006/relationships/notesSlide" Target="../notesSlides/notesSlide24.xml"/><Relationship Id="rId1" Type="http://schemas.openxmlformats.org/officeDocument/2006/relationships/video" Target="../media/media8.mp4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63.png"/><Relationship Id="rId7" Type="http://schemas.openxmlformats.org/officeDocument/2006/relationships/tags" Target="../tags/tag69.xml"/><Relationship Id="rId6" Type="http://schemas.microsoft.com/office/2007/relationships/media" Target="../media/media11.mp4"/><Relationship Id="rId5" Type="http://schemas.openxmlformats.org/officeDocument/2006/relationships/video" Target="../media/media11.mp4"/><Relationship Id="rId4" Type="http://schemas.openxmlformats.org/officeDocument/2006/relationships/image" Target="../media/image62.png"/><Relationship Id="rId3" Type="http://schemas.openxmlformats.org/officeDocument/2006/relationships/tags" Target="../tags/tag68.xml"/><Relationship Id="rId2" Type="http://schemas.microsoft.com/office/2007/relationships/media" Target="../media/media10.mp4"/><Relationship Id="rId10" Type="http://schemas.openxmlformats.org/officeDocument/2006/relationships/notesSlide" Target="../notesSlides/notesSlide26.xml"/><Relationship Id="rId1" Type="http://schemas.openxmlformats.org/officeDocument/2006/relationships/video" Target="../media/media10.mp4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65.png"/><Relationship Id="rId7" Type="http://schemas.openxmlformats.org/officeDocument/2006/relationships/tags" Target="../tags/tag71.xml"/><Relationship Id="rId6" Type="http://schemas.microsoft.com/office/2007/relationships/media" Target="../media/media13.mp4"/><Relationship Id="rId5" Type="http://schemas.openxmlformats.org/officeDocument/2006/relationships/video" Target="../media/media13.mp4"/><Relationship Id="rId4" Type="http://schemas.openxmlformats.org/officeDocument/2006/relationships/image" Target="../media/image64.png"/><Relationship Id="rId3" Type="http://schemas.openxmlformats.org/officeDocument/2006/relationships/tags" Target="../tags/tag70.xml"/><Relationship Id="rId2" Type="http://schemas.microsoft.com/office/2007/relationships/media" Target="../media/media12.mp4"/><Relationship Id="rId10" Type="http://schemas.openxmlformats.org/officeDocument/2006/relationships/notesSlide" Target="../notesSlides/notesSlide27.xml"/><Relationship Id="rId1" Type="http://schemas.openxmlformats.org/officeDocument/2006/relationships/video" Target="../media/media12.mp4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2" Type="http://schemas.openxmlformats.org/officeDocument/2006/relationships/notesSlide" Target="../notesSlides/notesSlide39.xml"/><Relationship Id="rId21" Type="http://schemas.openxmlformats.org/officeDocument/2006/relationships/slideLayout" Target="../slideLayouts/slideLayout12.xml"/><Relationship Id="rId20" Type="http://schemas.openxmlformats.org/officeDocument/2006/relationships/image" Target="../media/image18.png"/><Relationship Id="rId2" Type="http://schemas.openxmlformats.org/officeDocument/2006/relationships/image" Target="../media/image2.png"/><Relationship Id="rId19" Type="http://schemas.openxmlformats.org/officeDocument/2006/relationships/image" Target="../media/image72.png"/><Relationship Id="rId18" Type="http://schemas.openxmlformats.org/officeDocument/2006/relationships/image" Target="../media/image71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18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tags" Target="../tags/tag20.xml"/><Relationship Id="rId7" Type="http://schemas.openxmlformats.org/officeDocument/2006/relationships/image" Target="../media/image34.png"/><Relationship Id="rId6" Type="http://schemas.openxmlformats.org/officeDocument/2006/relationships/tags" Target="../tags/tag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0" Type="http://schemas.openxmlformats.org/officeDocument/2006/relationships/notesSlide" Target="../notesSlides/notesSlide5.xml"/><Relationship Id="rId2" Type="http://schemas.openxmlformats.org/officeDocument/2006/relationships/image" Target="../media/image30.png"/><Relationship Id="rId19" Type="http://schemas.openxmlformats.org/officeDocument/2006/relationships/slideLayout" Target="../slideLayouts/slideLayout12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image" Target="../media/image38.png"/><Relationship Id="rId13" Type="http://schemas.openxmlformats.org/officeDocument/2006/relationships/tags" Target="../tags/tag22.xml"/><Relationship Id="rId12" Type="http://schemas.openxmlformats.org/officeDocument/2006/relationships/image" Target="../media/image37.png"/><Relationship Id="rId11" Type="http://schemas.openxmlformats.org/officeDocument/2006/relationships/tags" Target="../tags/tag21.xml"/><Relationship Id="rId10" Type="http://schemas.openxmlformats.org/officeDocument/2006/relationships/image" Target="../media/image36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image" Target="../media/image32.png"/><Relationship Id="rId7" Type="http://schemas.openxmlformats.org/officeDocument/2006/relationships/tags" Target="../tags/tag30.xml"/><Relationship Id="rId6" Type="http://schemas.openxmlformats.org/officeDocument/2006/relationships/image" Target="../media/image31.png"/><Relationship Id="rId5" Type="http://schemas.openxmlformats.org/officeDocument/2006/relationships/tags" Target="../tags/tag29.xml"/><Relationship Id="rId4" Type="http://schemas.openxmlformats.org/officeDocument/2006/relationships/image" Target="../media/image30.png"/><Relationship Id="rId3" Type="http://schemas.openxmlformats.org/officeDocument/2006/relationships/tags" Target="../tags/tag28.xml"/><Relationship Id="rId2" Type="http://schemas.openxmlformats.org/officeDocument/2006/relationships/image" Target="../media/image8.png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41.png"/><Relationship Id="rId7" Type="http://schemas.openxmlformats.org/officeDocument/2006/relationships/tags" Target="../tags/tag3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8.png"/><Relationship Id="rId26" Type="http://schemas.openxmlformats.org/officeDocument/2006/relationships/notesSlide" Target="../notesSlides/notesSlide9.xml"/><Relationship Id="rId25" Type="http://schemas.openxmlformats.org/officeDocument/2006/relationships/slideLayout" Target="../slideLayouts/slideLayout12.xml"/><Relationship Id="rId24" Type="http://schemas.openxmlformats.org/officeDocument/2006/relationships/tags" Target="../tags/tag49.xml"/><Relationship Id="rId23" Type="http://schemas.openxmlformats.org/officeDocument/2006/relationships/tags" Target="../tags/tag48.xml"/><Relationship Id="rId22" Type="http://schemas.openxmlformats.org/officeDocument/2006/relationships/tags" Target="../tags/tag47.xml"/><Relationship Id="rId21" Type="http://schemas.openxmlformats.org/officeDocument/2006/relationships/tags" Target="../tags/tag46.xml"/><Relationship Id="rId20" Type="http://schemas.openxmlformats.org/officeDocument/2006/relationships/tags" Target="../tags/tag45.xml"/><Relationship Id="rId2" Type="http://schemas.openxmlformats.org/officeDocument/2006/relationships/image" Target="../media/image40.png"/><Relationship Id="rId19" Type="http://schemas.openxmlformats.org/officeDocument/2006/relationships/tags" Target="../tags/tag44.xml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image" Target="../media/image44.png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image" Target="../media/image43.png"/><Relationship Id="rId11" Type="http://schemas.openxmlformats.org/officeDocument/2006/relationships/tags" Target="../tags/tag38.xml"/><Relationship Id="rId10" Type="http://schemas.openxmlformats.org/officeDocument/2006/relationships/image" Target="../media/image42.png"/><Relationship Id="rId1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86970" y="3398490"/>
            <a:ext cx="267568" cy="8375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93264" y="3538305"/>
            <a:ext cx="267568" cy="69777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74380" y="3143611"/>
            <a:ext cx="267568" cy="10924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80674" y="3596489"/>
            <a:ext cx="267568" cy="63958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1790" y="3417161"/>
            <a:ext cx="268071" cy="81891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68084" y="3507910"/>
            <a:ext cx="268072" cy="72816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55495" y="3680725"/>
            <a:ext cx="268071" cy="555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972183" y="3450427"/>
            <a:ext cx="267569" cy="97018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278470" y="3612375"/>
            <a:ext cx="267567" cy="8082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359591" y="3155196"/>
            <a:ext cx="267568" cy="126541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665887" y="3679770"/>
            <a:ext cx="267567" cy="74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747002" y="3472053"/>
            <a:ext cx="268072" cy="948559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053298" y="3577169"/>
            <a:ext cx="268070" cy="84344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440705" y="3777342"/>
            <a:ext cx="268071" cy="64327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684512" y="2011135"/>
            <a:ext cx="5890590" cy="240947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3572" y="3781984"/>
            <a:ext cx="9140427" cy="1355493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3572" y="3597701"/>
            <a:ext cx="9140427" cy="1549862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1491730" y="1976912"/>
            <a:ext cx="6253173" cy="245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530">
                <a:solidFill>
                  <a:srgbClr val="80808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SOUTHWEST  JIAOTONG  UNIVERSITY</a:t>
            </a:r>
            <a:endParaRPr lang="en-US" sz="1530"/>
          </a:p>
        </p:txBody>
      </p:sp>
      <p:pic>
        <p:nvPicPr>
          <p:cNvPr id="22" name="Image 19" descr="preencoded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3700751" y="445645"/>
            <a:ext cx="1825990" cy="514764"/>
          </a:xfrm>
          <a:prstGeom prst="rect">
            <a:avLst/>
          </a:prstGeom>
        </p:spPr>
      </p:pic>
      <p:sp>
        <p:nvSpPr>
          <p:cNvPr id="23" name="Text 1"/>
          <p:cNvSpPr/>
          <p:nvPr/>
        </p:nvSpPr>
        <p:spPr>
          <a:xfrm>
            <a:off x="1491730" y="1337228"/>
            <a:ext cx="6253173" cy="56451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3060" b="1">
                <a:solidFill>
                  <a:srgbClr val="1E437A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蟹螃</a:t>
            </a:r>
            <a:r>
              <a:rPr lang="en-US" sz="3060" b="1">
                <a:solidFill>
                  <a:srgbClr val="1E437A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游戏道具交易平台</a:t>
            </a:r>
            <a:endParaRPr lang="en-US" sz="3060"/>
          </a:p>
        </p:txBody>
      </p:sp>
      <p:pic>
        <p:nvPicPr>
          <p:cNvPr id="26" name="Image 17" descr="preencoded.pn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3975100" y="2284095"/>
            <a:ext cx="1332230" cy="602615"/>
          </a:xfrm>
          <a:prstGeom prst="rect">
            <a:avLst/>
          </a:prstGeom>
        </p:spPr>
      </p:pic>
      <p:sp>
        <p:nvSpPr>
          <p:cNvPr id="27" name="Text 2"/>
          <p:cNvSpPr/>
          <p:nvPr/>
        </p:nvSpPr>
        <p:spPr>
          <a:xfrm>
            <a:off x="3348355" y="2297430"/>
            <a:ext cx="2590800" cy="656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altLang="zh-CN" sz="1000">
                <a:solidFill>
                  <a:schemeClr val="bg1"/>
                </a:solidFill>
              </a:rPr>
              <a:t>2022112501-</a:t>
            </a:r>
            <a:r>
              <a:rPr lang="zh-CN" altLang="en-US" sz="1000">
                <a:solidFill>
                  <a:schemeClr val="bg1"/>
                </a:solidFill>
              </a:rPr>
              <a:t>李明浩</a:t>
            </a:r>
            <a:endParaRPr lang="zh-CN" altLang="en-US" sz="1000">
              <a:solidFill>
                <a:schemeClr val="bg1"/>
              </a:solidFill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1000">
                <a:solidFill>
                  <a:schemeClr val="bg1"/>
                </a:solidFill>
              </a:rPr>
              <a:t>2022112486-</a:t>
            </a:r>
            <a:r>
              <a:rPr lang="zh-CN" altLang="en-US" sz="1000">
                <a:solidFill>
                  <a:schemeClr val="bg1"/>
                </a:solidFill>
              </a:rPr>
              <a:t>刘萧菱</a:t>
            </a:r>
            <a:endParaRPr lang="zh-CN" altLang="en-US" sz="1000">
              <a:solidFill>
                <a:schemeClr val="bg1"/>
              </a:solidFill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1000">
                <a:solidFill>
                  <a:schemeClr val="bg1"/>
                </a:solidFill>
              </a:rPr>
              <a:t>2022112461-</a:t>
            </a:r>
            <a:r>
              <a:rPr lang="zh-CN" altLang="en-US" sz="1000">
                <a:solidFill>
                  <a:schemeClr val="bg1"/>
                </a:solidFill>
              </a:rPr>
              <a:t>徐亚泰</a:t>
            </a:r>
            <a:endParaRPr lang="zh-CN" altLang="en-US" sz="1000">
              <a:solidFill>
                <a:schemeClr val="bg1"/>
              </a:solidFill>
            </a:endParaRPr>
          </a:p>
          <a:p>
            <a:pPr marL="0" indent="0" algn="ctr">
              <a:lnSpc>
                <a:spcPct val="120000"/>
              </a:lnSpc>
              <a:buNone/>
            </a:pPr>
            <a:endParaRPr lang="zh-CN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2" animBg="1" advAuto="0"/>
      <p:bldP spid="19" grpId="3" animBg="1" advAuto="0"/>
      <p:bldP spid="16" grpId="6" animBg="1" advAuto="0"/>
      <p:bldP spid="26" grpId="3" bldLvl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8"/>
          <p:cNvSpPr/>
          <p:nvPr/>
        </p:nvSpPr>
        <p:spPr>
          <a:xfrm>
            <a:off x="251460" y="123825"/>
            <a:ext cx="8421624" cy="33210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2.1 </a:t>
            </a:r>
            <a:r>
              <a:rPr lang="zh-CN" altLang="en-US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后端开发</a:t>
            </a:r>
            <a:endParaRPr lang="zh-CN" altLang="en-US" b="1">
              <a:solidFill>
                <a:srgbClr val="1E1E1E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96240" y="771525"/>
          <a:ext cx="8420100" cy="1320800"/>
        </p:xfrm>
        <a:graphic>
          <a:graphicData uri="http://schemas.openxmlformats.org/drawingml/2006/table">
            <a:tbl>
              <a:tblPr firstRow="1" bandRow="1"/>
              <a:tblGrid>
                <a:gridCol w="8420100"/>
              </a:tblGrid>
              <a:tr h="13208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4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1</a:t>
                      </a:r>
                      <a:r>
                        <a:rPr lang="zh-CN" altLang="en-US" sz="14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、整体架构：</a:t>
                      </a:r>
                      <a:endParaRPr lang="en-US" altLang="zh-CN" sz="14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  <a:p>
                      <a:pPr lvl="1" algn="l">
                        <a:buNone/>
                      </a:pPr>
                      <a:r>
                        <a:rPr lang="zh-CN" altLang="en-US" sz="14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采用三层架构进行编写：</a:t>
                      </a:r>
                      <a:endParaRPr lang="en-US" altLang="zh-CN" sz="14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  <a:p>
                      <a:pPr lvl="2" algn="l">
                        <a:buNone/>
                      </a:pPr>
                      <a:r>
                        <a:rPr lang="en-US" altLang="zh-CN" sz="12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Controller</a:t>
                      </a:r>
                      <a:r>
                        <a:rPr lang="zh-CN" altLang="en-US" sz="12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：控制层。接收前端发送的请求，对请求进行处理，并响应数据。</a:t>
                      </a:r>
                      <a:endParaRPr lang="zh-CN" altLang="en-US" sz="12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  <a:p>
                      <a:pPr lvl="2" algn="l">
                        <a:buNone/>
                      </a:pPr>
                      <a:r>
                        <a:rPr lang="en-US" altLang="zh-CN" sz="12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Service</a:t>
                      </a:r>
                      <a:r>
                        <a:rPr lang="zh-CN" altLang="en-US" sz="12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：业务逻辑层。处理具体的业务逻辑。</a:t>
                      </a:r>
                      <a:endParaRPr lang="zh-CN" altLang="en-US" sz="12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  <a:p>
                      <a:pPr lvl="2" algn="l">
                        <a:buNone/>
                      </a:pPr>
                      <a:r>
                        <a:rPr lang="en-US" altLang="zh-CN" sz="12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Dao</a:t>
                      </a:r>
                      <a:r>
                        <a:rPr lang="zh-CN" altLang="en-US" sz="12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：数据访问层</a:t>
                      </a:r>
                      <a:r>
                        <a:rPr lang="en-US" altLang="zh-CN" sz="12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(Data Access Object)</a:t>
                      </a:r>
                      <a:r>
                        <a:rPr lang="zh-CN" altLang="en-US" sz="12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，也称为持久层。负责数据访问操作，包括数据的增、删、改、查</a:t>
                      </a:r>
                      <a:r>
                        <a:rPr lang="zh-CN" altLang="en-US" sz="1600" dirty="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。</a:t>
                      </a:r>
                      <a:endParaRPr lang="zh-CN" altLang="en-US" sz="1600" dirty="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95605" y="2291080"/>
            <a:ext cx="8056245" cy="786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buClrTx/>
              <a:buSzTx/>
              <a:buNone/>
            </a:pPr>
            <a:r>
              <a:rPr lang="en-US" altLang="zh-CN" sz="14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sz="14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、持久化存储：</a:t>
            </a:r>
            <a:endParaRPr lang="zh-CN" altLang="en-US" sz="1400" kern="12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457200" algn="l">
              <a:buClrTx/>
              <a:buSzTx/>
              <a:buNone/>
            </a:pPr>
            <a:r>
              <a:rPr lang="zh-CN" altLang="en-US" sz="1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使用MSSQL数据库存储用户、游戏道具、订单、购物车、管理员操作</a:t>
            </a:r>
            <a:r>
              <a:rPr lang="zh-CN" altLang="en-US" sz="1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日志等信息，为后端程序提快速高效的数据管理方案。</a:t>
            </a:r>
            <a:endParaRPr lang="zh-CN" altLang="en-US" sz="12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6240" y="3299460"/>
            <a:ext cx="8055610" cy="675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None/>
            </a:pPr>
            <a:r>
              <a:rPr lang="en-US" altLang="zh-CN" sz="1400" dirty="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r>
              <a:rPr lang="zh-CN" altLang="en-US" sz="1400" dirty="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、多媒体教学资源存储：</a:t>
            </a:r>
            <a:endParaRPr lang="en-US" altLang="zh-CN" sz="1400" kern="1200" dirty="0">
              <a:solidFill>
                <a:schemeClr val="tx1"/>
              </a:solidFill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457200" algn="l">
              <a:buNone/>
            </a:pPr>
            <a:r>
              <a:rPr lang="zh-CN" altLang="en-US" sz="1200" dirty="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使用华为</a:t>
            </a:r>
            <a:r>
              <a:rPr lang="en-US" altLang="zh-CN" sz="1200" dirty="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obs-browser-plus </a:t>
            </a:r>
            <a:r>
              <a:rPr lang="zh-CN" altLang="en-US" sz="1200" dirty="0">
                <a:effectLst/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对象存储服务，由后端进行文件上传、文件访问地址发放等操作。简化了文件写入、读取的流程，更好地管理这些难以存入数据库的文件。</a:t>
            </a:r>
            <a:endParaRPr lang="zh-CN" altLang="en-US" sz="1200" dirty="0">
              <a:effectLst/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8"/>
          <p:cNvSpPr/>
          <p:nvPr/>
        </p:nvSpPr>
        <p:spPr>
          <a:xfrm>
            <a:off x="251460" y="123825"/>
            <a:ext cx="8421624" cy="33210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2.2 </a:t>
            </a:r>
            <a:r>
              <a:rPr lang="zh-CN" altLang="en-US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数据库</a:t>
            </a:r>
            <a:r>
              <a:rPr lang="zh-CN" altLang="en-US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</a:t>
            </a:r>
            <a:endParaRPr lang="zh-CN" altLang="en-US" b="1">
              <a:solidFill>
                <a:srgbClr val="1E1E1E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335" y="699770"/>
            <a:ext cx="5307330" cy="41751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12140" y="771525"/>
            <a:ext cx="10128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数据库</a:t>
            </a:r>
            <a:r>
              <a:rPr lang="zh-CN" altLang="en-US" sz="1000"/>
              <a:t>表项：</a:t>
            </a:r>
            <a:endParaRPr lang="zh-CN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8"/>
          <p:cNvSpPr/>
          <p:nvPr/>
        </p:nvSpPr>
        <p:spPr>
          <a:xfrm>
            <a:off x="365760" y="310515"/>
            <a:ext cx="8421624" cy="25781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2.2.1 </a:t>
            </a:r>
            <a:r>
              <a:rPr lang="zh-CN" alt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用户表</a:t>
            </a:r>
            <a:r>
              <a:rPr lang="en-US" altLang="zh-CN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(</a:t>
            </a:r>
            <a:r>
              <a:rPr lang="en-US" altLang="zh-CN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Users)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——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存储用户信息，如用户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ID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、姓名、电话号码、身份证号、密码、角色、信誉分、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交易历史等</a:t>
            </a:r>
            <a:endParaRPr lang="zh-CN" altLang="en-US" sz="1000" b="1">
              <a:solidFill>
                <a:srgbClr val="1E1E1E"/>
              </a:solidFill>
              <a:latin typeface="宋体" panose="02010600030101010101" pitchFamily="2" charset="-122"/>
              <a:ea typeface="宋体" panose="02010600030101010101" pitchFamily="2" charset="-122"/>
              <a:cs typeface="OPPOSans B" pitchFamily="34" charset="-12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07990" y="3520440"/>
            <a:ext cx="27971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3. TransactionHistory——</a:t>
            </a:r>
            <a:r>
              <a:rPr lang="zh-CN" altLang="en-US" sz="1000"/>
              <a:t>用户</a:t>
            </a:r>
            <a:r>
              <a:rPr lang="zh-CN" altLang="en-US" sz="1000"/>
              <a:t>交易历史：</a:t>
            </a:r>
            <a:endParaRPr lang="zh-CN" altLang="en-US" sz="1000"/>
          </a:p>
          <a:p>
            <a:r>
              <a:rPr lang="zh-CN" altLang="en-US" sz="1000"/>
              <a:t>将用户的行为进行归类，方便向用户推送个性化内容，方便用户使用</a:t>
            </a:r>
            <a:r>
              <a:rPr lang="zh-CN" altLang="en-US" sz="1000"/>
              <a:t>平台。</a:t>
            </a:r>
            <a:endParaRPr lang="zh-CN" altLang="en-US" sz="1000"/>
          </a:p>
        </p:txBody>
      </p:sp>
      <p:sp>
        <p:nvSpPr>
          <p:cNvPr id="29" name="文本框 28"/>
          <p:cNvSpPr txBox="1"/>
          <p:nvPr/>
        </p:nvSpPr>
        <p:spPr>
          <a:xfrm>
            <a:off x="923925" y="3500120"/>
            <a:ext cx="1966595" cy="10198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sym typeface="+mn-ea"/>
              </a:rPr>
              <a:t>1. UserID——</a:t>
            </a:r>
            <a:r>
              <a:rPr lang="zh-CN" altLang="en-US" sz="1000">
                <a:sym typeface="+mn-ea"/>
              </a:rPr>
              <a:t>用户</a:t>
            </a:r>
            <a:r>
              <a:rPr lang="en-US" altLang="zh-CN" sz="1000">
                <a:sym typeface="+mn-ea"/>
              </a:rPr>
              <a:t>ID</a:t>
            </a:r>
            <a:r>
              <a:rPr lang="zh-CN" altLang="en-US" sz="1000">
                <a:sym typeface="+mn-ea"/>
              </a:rPr>
              <a:t>：</a:t>
            </a:r>
            <a:endParaRPr lang="en-US" altLang="zh-CN" sz="1000">
              <a:sym typeface="+mn-ea"/>
            </a:endParaRPr>
          </a:p>
          <a:p>
            <a:r>
              <a:rPr lang="zh-CN" altLang="en-US" sz="1000">
                <a:sym typeface="+mn-ea"/>
              </a:rPr>
              <a:t>用来唯一的标识一个用户。</a:t>
            </a:r>
            <a:endParaRPr lang="zh-CN" altLang="en-US" sz="1000">
              <a:sym typeface="+mn-ea"/>
            </a:endParaRPr>
          </a:p>
          <a:p>
            <a:r>
              <a:rPr lang="zh-CN" altLang="en-US" sz="1000">
                <a:sym typeface="+mn-ea"/>
              </a:rPr>
              <a:t>由注册时自行创建，不可</a:t>
            </a:r>
            <a:r>
              <a:rPr lang="zh-CN" altLang="en-US" sz="1000">
                <a:sym typeface="+mn-ea"/>
              </a:rPr>
              <a:t>重复。</a:t>
            </a:r>
            <a:endParaRPr lang="zh-CN" altLang="en-US" sz="1000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71775" y="3500120"/>
            <a:ext cx="2658110" cy="1193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sym typeface="+mn-ea"/>
              </a:rPr>
              <a:t>2. CreditLevel——</a:t>
            </a:r>
            <a:r>
              <a:rPr lang="zh-CN" altLang="en-US" sz="1000">
                <a:sym typeface="+mn-ea"/>
              </a:rPr>
              <a:t>用户信誉分</a:t>
            </a:r>
            <a:r>
              <a:rPr lang="zh-CN" altLang="en-US" sz="1000">
                <a:sym typeface="+mn-ea"/>
              </a:rPr>
              <a:t>标签：</a:t>
            </a:r>
            <a:r>
              <a:rPr lang="en-US" altLang="zh-CN" sz="1000">
                <a:sym typeface="+mn-ea"/>
              </a:rPr>
              <a:t> </a:t>
            </a:r>
            <a:endParaRPr lang="en-US" altLang="zh-CN" sz="1000">
              <a:sym typeface="+mn-ea"/>
            </a:endParaRPr>
          </a:p>
          <a:p>
            <a:r>
              <a:rPr lang="zh-CN" altLang="en-US" sz="1000">
                <a:sym typeface="+mn-ea"/>
              </a:rPr>
              <a:t>范围为</a:t>
            </a:r>
            <a:r>
              <a:rPr lang="en-US" altLang="zh-CN" sz="1000">
                <a:sym typeface="+mn-ea"/>
              </a:rPr>
              <a:t>0~100</a:t>
            </a:r>
            <a:r>
              <a:rPr lang="zh-CN" altLang="en-US" sz="1000">
                <a:sym typeface="+mn-ea"/>
              </a:rPr>
              <a:t>。</a:t>
            </a:r>
            <a:endParaRPr lang="zh-CN" altLang="en-US" sz="1000">
              <a:sym typeface="+mn-ea"/>
            </a:endParaRPr>
          </a:p>
          <a:p>
            <a:r>
              <a:rPr lang="zh-CN" altLang="en-US" sz="1000">
                <a:sym typeface="+mn-ea"/>
              </a:rPr>
              <a:t>当用户有违规操作或者被管理员后台禁用权限时，用户信誉分将被直接设置为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，</a:t>
            </a:r>
            <a:r>
              <a:rPr lang="en-US" altLang="zh-CN" sz="1000">
                <a:sym typeface="+mn-ea"/>
              </a:rPr>
              <a:t>0</a:t>
            </a:r>
            <a:r>
              <a:rPr lang="zh-CN" altLang="en-US" sz="1000">
                <a:sym typeface="+mn-ea"/>
              </a:rPr>
              <a:t>分将被禁止登录</a:t>
            </a:r>
            <a:r>
              <a:rPr lang="zh-CN" altLang="en-US" sz="1000">
                <a:sym typeface="+mn-ea"/>
              </a:rPr>
              <a:t>平台；</a:t>
            </a:r>
            <a:endParaRPr lang="zh-CN" altLang="en-US" sz="1000">
              <a:sym typeface="+mn-ea"/>
            </a:endParaRPr>
          </a:p>
          <a:p>
            <a:r>
              <a:rPr lang="zh-CN" altLang="en-US" sz="1000">
                <a:sym typeface="+mn-ea"/>
              </a:rPr>
              <a:t>账号注册时初始信誉值为</a:t>
            </a:r>
            <a:r>
              <a:rPr lang="en-US" altLang="zh-CN" sz="1000">
                <a:sym typeface="+mn-ea"/>
              </a:rPr>
              <a:t>1</a:t>
            </a:r>
            <a:r>
              <a:rPr lang="zh-CN" altLang="en-US" sz="1000">
                <a:sym typeface="+mn-ea"/>
              </a:rPr>
              <a:t>；</a:t>
            </a:r>
            <a:endParaRPr lang="zh-CN" altLang="en-US" sz="1000">
              <a:sym typeface="+mn-ea"/>
            </a:endParaRPr>
          </a:p>
          <a:p>
            <a:r>
              <a:rPr lang="zh-CN" altLang="en-US" sz="1000">
                <a:sym typeface="+mn-ea"/>
              </a:rPr>
              <a:t>信誉分机制为完善，后续可继续开发新功能，为不同信誉等级的用户提供更丰富的平台使用体验</a:t>
            </a:r>
            <a:r>
              <a:rPr lang="en-US" altLang="zh-CN" sz="1000">
                <a:sym typeface="+mn-ea"/>
              </a:rPr>
              <a:t>……</a:t>
            </a:r>
            <a:endParaRPr lang="en-US" altLang="zh-CN" sz="1000"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0420" y="1995805"/>
            <a:ext cx="727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ym typeface="+mn-ea"/>
              </a:rPr>
              <a:t>关键字段：</a:t>
            </a:r>
            <a:endParaRPr lang="zh-CN" altLang="en-US" sz="1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733425"/>
            <a:ext cx="4761230" cy="1025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91457"/>
          <a:stretch>
            <a:fillRect/>
          </a:stretch>
        </p:blipFill>
        <p:spPr>
          <a:xfrm>
            <a:off x="1691640" y="2284095"/>
            <a:ext cx="431800" cy="1089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70729" r="18332"/>
          <a:stretch>
            <a:fillRect/>
          </a:stretch>
        </p:blipFill>
        <p:spPr>
          <a:xfrm>
            <a:off x="3636010" y="2253615"/>
            <a:ext cx="565150" cy="1113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82105" r="3103"/>
          <a:stretch>
            <a:fillRect/>
          </a:stretch>
        </p:blipFill>
        <p:spPr>
          <a:xfrm>
            <a:off x="6308725" y="2169160"/>
            <a:ext cx="777240" cy="1132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9" grpId="0"/>
      <p:bldP spid="30" grpId="0"/>
      <p:bldP spid="31" grpId="0"/>
      <p:bldP spid="23" grpId="1"/>
      <p:bldP spid="29" grpId="1"/>
      <p:bldP spid="30" grpId="1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8"/>
          <p:cNvSpPr/>
          <p:nvPr/>
        </p:nvSpPr>
        <p:spPr>
          <a:xfrm>
            <a:off x="365760" y="310515"/>
            <a:ext cx="8542020" cy="25781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2.2.2 </a:t>
            </a:r>
            <a:r>
              <a:rPr lang="zh-CN" alt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商品表</a:t>
            </a:r>
            <a:r>
              <a:rPr lang="en-US" altLang="zh-CN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(GameItems)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——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存储商品信息，如游戏道具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ID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、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游戏道具名、对应游戏名、类别、价格、库存、卖家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ID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、审核状态和参考图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等</a:t>
            </a:r>
            <a:endParaRPr lang="zh-CN" altLang="en-US" sz="1000" b="1">
              <a:solidFill>
                <a:srgbClr val="1E1E1E"/>
              </a:solidFill>
              <a:latin typeface="宋体" panose="02010600030101010101" pitchFamily="2" charset="-122"/>
              <a:ea typeface="宋体" panose="02010600030101010101" pitchFamily="2" charset="-122"/>
              <a:cs typeface="OPPOSans B" pitchFamily="34" charset="-12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40425" y="3672205"/>
            <a:ext cx="27489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3. ItemImage——</a:t>
            </a:r>
            <a:r>
              <a:rPr lang="zh-CN" altLang="en-US" sz="1000"/>
              <a:t>游戏</a:t>
            </a:r>
            <a:r>
              <a:rPr lang="zh-CN" altLang="en-US" sz="1000"/>
              <a:t>道具介绍图：</a:t>
            </a:r>
            <a:endParaRPr lang="zh-CN" altLang="en-US" sz="1000"/>
          </a:p>
          <a:p>
            <a:r>
              <a:rPr lang="zh-CN" altLang="en-US" sz="1000"/>
              <a:t>储存在云端</a:t>
            </a:r>
            <a:r>
              <a:rPr lang="en-US" altLang="zh-CN" sz="1000"/>
              <a:t>OBS Browser</a:t>
            </a:r>
            <a:r>
              <a:rPr lang="zh-CN" altLang="en-US" sz="1000"/>
              <a:t>公开桶中，运行程序时从云端拉取回来。</a:t>
            </a:r>
            <a:endParaRPr lang="zh-CN" altLang="en-US" sz="100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 r="-312"/>
          <a:stretch>
            <a:fillRect/>
          </a:stretch>
        </p:blipFill>
        <p:spPr>
          <a:xfrm>
            <a:off x="863600" y="699770"/>
            <a:ext cx="7416800" cy="103886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rcRect l="7" r="81480"/>
          <a:stretch>
            <a:fillRect/>
          </a:stretch>
        </p:blipFill>
        <p:spPr>
          <a:xfrm>
            <a:off x="1115695" y="2299970"/>
            <a:ext cx="1655445" cy="125666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 l="68449"/>
          <a:stretch>
            <a:fillRect/>
          </a:stretch>
        </p:blipFill>
        <p:spPr>
          <a:xfrm>
            <a:off x="5868670" y="2284095"/>
            <a:ext cx="2821305" cy="125666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rcRect l="62008" r="31551"/>
          <a:stretch>
            <a:fillRect/>
          </a:stretch>
        </p:blipFill>
        <p:spPr>
          <a:xfrm>
            <a:off x="4283710" y="2284095"/>
            <a:ext cx="575945" cy="125666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10590" y="3652520"/>
            <a:ext cx="2074545" cy="10198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sym typeface="+mn-ea"/>
              </a:rPr>
              <a:t>1. ItemID——</a:t>
            </a:r>
            <a:r>
              <a:rPr lang="zh-CN" altLang="en-US" sz="1000">
                <a:sym typeface="+mn-ea"/>
              </a:rPr>
              <a:t>游戏道具</a:t>
            </a:r>
            <a:r>
              <a:rPr lang="en-US" altLang="zh-CN" sz="1000">
                <a:sym typeface="+mn-ea"/>
              </a:rPr>
              <a:t>ID</a:t>
            </a:r>
            <a:r>
              <a:rPr lang="zh-CN" altLang="en-US" sz="1000">
                <a:sym typeface="+mn-ea"/>
              </a:rPr>
              <a:t>：</a:t>
            </a:r>
            <a:endParaRPr lang="en-US" altLang="zh-CN" sz="1000">
              <a:sym typeface="+mn-ea"/>
            </a:endParaRPr>
          </a:p>
          <a:p>
            <a:r>
              <a:rPr lang="en-US" altLang="zh-CN" sz="1000">
                <a:sym typeface="+mn-ea"/>
              </a:rPr>
              <a:t>”I001-I004”</a:t>
            </a:r>
            <a:r>
              <a:rPr lang="zh-CN" altLang="en-US" sz="1000">
                <a:sym typeface="+mn-ea"/>
              </a:rPr>
              <a:t>为数据库测试时规则性地传入</a:t>
            </a:r>
            <a:r>
              <a:rPr lang="en-US" altLang="zh-CN" sz="1000">
                <a:sym typeface="+mn-ea"/>
              </a:rPr>
              <a:t>;</a:t>
            </a:r>
            <a:endParaRPr lang="en-US" altLang="zh-CN" sz="1000">
              <a:sym typeface="+mn-ea"/>
            </a:endParaRPr>
          </a:p>
          <a:p>
            <a:r>
              <a:rPr lang="zh-CN" altLang="en-US" sz="1000">
                <a:sym typeface="+mn-ea"/>
              </a:rPr>
              <a:t>其余五条则由上传</a:t>
            </a:r>
            <a:r>
              <a:rPr lang="zh-CN" altLang="en-US" sz="1000">
                <a:sym typeface="+mn-ea"/>
              </a:rPr>
              <a:t>游戏道具时后端自动生成。</a:t>
            </a:r>
            <a:endParaRPr lang="zh-CN" altLang="en-US" sz="1000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75965" y="3651885"/>
            <a:ext cx="2486025" cy="603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sym typeface="+mn-ea"/>
              </a:rPr>
              <a:t>2. IsApproved——</a:t>
            </a:r>
            <a:r>
              <a:rPr lang="zh-CN" altLang="en-US" sz="1000">
                <a:sym typeface="+mn-ea"/>
              </a:rPr>
              <a:t>游戏道具审核标签：</a:t>
            </a:r>
            <a:r>
              <a:rPr lang="en-US" altLang="zh-CN" sz="1000">
                <a:sym typeface="+mn-ea"/>
              </a:rPr>
              <a:t> </a:t>
            </a:r>
            <a:endParaRPr lang="en-US" altLang="zh-CN" sz="1000">
              <a:sym typeface="+mn-ea"/>
            </a:endParaRPr>
          </a:p>
          <a:p>
            <a:r>
              <a:rPr lang="zh-CN" altLang="en-US" sz="1000">
                <a:sym typeface="+mn-ea"/>
              </a:rPr>
              <a:t>刚上传或被下架后</a:t>
            </a:r>
            <a:r>
              <a:rPr lang="zh-CN" altLang="en-US" sz="1000">
                <a:sym typeface="+mn-ea"/>
              </a:rPr>
              <a:t>游戏道具标签变为</a:t>
            </a:r>
            <a:r>
              <a:rPr lang="en-US" altLang="zh-CN" sz="1000">
                <a:sym typeface="+mn-ea"/>
              </a:rPr>
              <a:t>false;</a:t>
            </a:r>
            <a:endParaRPr lang="en-US" altLang="zh-CN" sz="1000">
              <a:sym typeface="+mn-ea"/>
            </a:endParaRPr>
          </a:p>
          <a:p>
            <a:r>
              <a:rPr lang="zh-CN" altLang="en-US" sz="1000">
                <a:sym typeface="+mn-ea"/>
              </a:rPr>
              <a:t>审核通过或二次允许上架则为</a:t>
            </a:r>
            <a:r>
              <a:rPr lang="en-US" altLang="zh-CN" sz="1000">
                <a:sym typeface="+mn-ea"/>
              </a:rPr>
              <a:t>true</a:t>
            </a:r>
            <a:endParaRPr lang="en-US" altLang="zh-CN" sz="1000"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5605" y="1958975"/>
            <a:ext cx="727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ym typeface="+mn-ea"/>
              </a:rPr>
              <a:t>关键字段：</a:t>
            </a:r>
            <a:endParaRPr lang="zh-CN" altLang="en-US" sz="10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9" grpId="0"/>
      <p:bldP spid="30" grpId="0"/>
      <p:bldP spid="31" grpId="0"/>
      <p:bldP spid="23" grpId="1"/>
      <p:bldP spid="29" grpId="1"/>
      <p:bldP spid="30" grpId="1"/>
      <p:bldP spid="3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8"/>
          <p:cNvSpPr/>
          <p:nvPr/>
        </p:nvSpPr>
        <p:spPr>
          <a:xfrm>
            <a:off x="365760" y="310515"/>
            <a:ext cx="8421624" cy="25781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2.2.3 </a:t>
            </a:r>
            <a:r>
              <a:rPr lang="zh-CN" alt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管理日志表</a:t>
            </a:r>
            <a:r>
              <a:rPr lang="en-US" altLang="zh-CN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(AdminLogs)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——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存储用户启用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/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禁用、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游戏道具下架操作记录的管理员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ID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、目标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ID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、操作时间、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原因等</a:t>
            </a:r>
            <a:endParaRPr lang="zh-CN" altLang="en-US" sz="1000" b="1">
              <a:solidFill>
                <a:srgbClr val="1E1E1E"/>
              </a:solidFill>
              <a:latin typeface="宋体" panose="02010600030101010101" pitchFamily="2" charset="-122"/>
              <a:ea typeface="宋体" panose="02010600030101010101" pitchFamily="2" charset="-122"/>
              <a:cs typeface="OPPOSans B" pitchFamily="34" charset="-12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36360" y="862330"/>
            <a:ext cx="2065655" cy="10198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sym typeface="+mn-ea"/>
              </a:rPr>
              <a:t>ActionType——</a:t>
            </a:r>
            <a:r>
              <a:rPr lang="zh-CN" altLang="en-US" sz="1000">
                <a:sym typeface="+mn-ea"/>
              </a:rPr>
              <a:t>操作类型：</a:t>
            </a:r>
            <a:endParaRPr lang="en-US" altLang="zh-CN" sz="1000">
              <a:sym typeface="+mn-ea"/>
            </a:endParaRPr>
          </a:p>
          <a:p>
            <a:r>
              <a:rPr lang="zh-CN" altLang="en-US" sz="1000">
                <a:sym typeface="+mn-ea"/>
              </a:rPr>
              <a:t>表明当前执行的是哪种操作</a:t>
            </a:r>
            <a:r>
              <a:rPr lang="en-US" altLang="zh-CN" sz="1000">
                <a:sym typeface="+mn-ea"/>
              </a:rPr>
              <a:t>——</a:t>
            </a:r>
            <a:endParaRPr lang="en-US" altLang="zh-CN" sz="1000">
              <a:sym typeface="+mn-ea"/>
            </a:endParaRPr>
          </a:p>
          <a:p>
            <a:r>
              <a:rPr lang="en-US" altLang="zh-CN" sz="1000">
                <a:sym typeface="+mn-ea"/>
              </a:rPr>
              <a:t>enable-user</a:t>
            </a:r>
            <a:r>
              <a:rPr lang="zh-CN" altLang="en-US" sz="1000">
                <a:sym typeface="+mn-ea"/>
              </a:rPr>
              <a:t>：</a:t>
            </a:r>
            <a:r>
              <a:rPr lang="zh-CN" altLang="en-US" sz="1000">
                <a:sym typeface="+mn-ea"/>
              </a:rPr>
              <a:t>启用用户</a:t>
            </a:r>
            <a:endParaRPr lang="zh-CN" altLang="en-US" sz="1000">
              <a:sym typeface="+mn-ea"/>
            </a:endParaRPr>
          </a:p>
          <a:p>
            <a:r>
              <a:rPr lang="en-US" altLang="zh-CN" sz="1000">
                <a:sym typeface="+mn-ea"/>
              </a:rPr>
              <a:t>disable-user</a:t>
            </a:r>
            <a:r>
              <a:rPr lang="zh-CN" altLang="en-US" sz="1000">
                <a:sym typeface="+mn-ea"/>
              </a:rPr>
              <a:t>：禁用用户</a:t>
            </a:r>
            <a:endParaRPr lang="zh-CN" altLang="en-US" sz="1000">
              <a:sym typeface="+mn-ea"/>
            </a:endParaRPr>
          </a:p>
          <a:p>
            <a:r>
              <a:rPr lang="en-US" altLang="zh-CN" sz="1000">
                <a:sym typeface="+mn-ea"/>
              </a:rPr>
              <a:t>disable-product</a:t>
            </a:r>
            <a:r>
              <a:rPr lang="zh-CN" altLang="en-US" sz="1000">
                <a:sym typeface="+mn-ea"/>
              </a:rPr>
              <a:t>：下架</a:t>
            </a:r>
            <a:r>
              <a:rPr lang="zh-CN" altLang="en-US" sz="1000">
                <a:sym typeface="+mn-ea"/>
              </a:rPr>
              <a:t>商品</a:t>
            </a:r>
            <a:endParaRPr lang="zh-CN" altLang="en-US" sz="1000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36360" y="1725930"/>
            <a:ext cx="1993900" cy="603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sym typeface="+mn-ea"/>
              </a:rPr>
              <a:t>Reason——</a:t>
            </a:r>
            <a:r>
              <a:rPr lang="zh-CN" altLang="en-US" sz="1000">
                <a:sym typeface="+mn-ea"/>
              </a:rPr>
              <a:t>操作</a:t>
            </a:r>
            <a:r>
              <a:rPr lang="zh-CN" altLang="en-US" sz="1000">
                <a:sym typeface="+mn-ea"/>
              </a:rPr>
              <a:t>理由：</a:t>
            </a:r>
            <a:r>
              <a:rPr lang="en-US" altLang="zh-CN" sz="1000">
                <a:sym typeface="+mn-ea"/>
              </a:rPr>
              <a:t> </a:t>
            </a:r>
            <a:endParaRPr lang="en-US" altLang="zh-CN" sz="1000">
              <a:sym typeface="+mn-ea"/>
            </a:endParaRPr>
          </a:p>
          <a:p>
            <a:r>
              <a:rPr lang="zh-CN" altLang="en-US" sz="1000">
                <a:sym typeface="+mn-ea"/>
              </a:rPr>
              <a:t>将操作理由详细记录</a:t>
            </a:r>
            <a:r>
              <a:rPr lang="zh-CN" altLang="en-US" sz="1000">
                <a:sym typeface="+mn-ea"/>
              </a:rPr>
              <a:t>在日志表中。</a:t>
            </a:r>
            <a:endParaRPr lang="zh-CN" altLang="en-US" sz="1000"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461125" y="617220"/>
            <a:ext cx="727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ym typeface="+mn-ea"/>
              </a:rPr>
              <a:t>关键字段：</a:t>
            </a:r>
            <a:endParaRPr lang="zh-CN" altLang="en-US" sz="10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862330"/>
            <a:ext cx="5699760" cy="1279525"/>
          </a:xfrm>
          <a:prstGeom prst="rect">
            <a:avLst/>
          </a:prstGeom>
        </p:spPr>
      </p:pic>
      <p:sp>
        <p:nvSpPr>
          <p:cNvPr id="9" name="Text 8"/>
          <p:cNvSpPr/>
          <p:nvPr/>
        </p:nvSpPr>
        <p:spPr>
          <a:xfrm>
            <a:off x="275590" y="2571750"/>
            <a:ext cx="8421624" cy="25781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2.2.4 </a:t>
            </a:r>
            <a:r>
              <a:rPr lang="zh-CN" alt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商品审核记录表</a:t>
            </a:r>
            <a:r>
              <a:rPr lang="en-US" altLang="zh-CN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(AuditRecords)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——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游戏道具上架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/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再上架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日志记录</a:t>
            </a:r>
            <a:endParaRPr lang="zh-CN" altLang="en-US" sz="1000" b="1">
              <a:solidFill>
                <a:srgbClr val="1E1E1E"/>
              </a:solidFill>
              <a:latin typeface="宋体" panose="02010600030101010101" pitchFamily="2" charset="-122"/>
              <a:ea typeface="宋体" panose="02010600030101010101" pitchFamily="2" charset="-122"/>
              <a:cs typeface="OPPOSans B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32880" y="3425190"/>
            <a:ext cx="2181860" cy="655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sym typeface="+mn-ea"/>
              </a:rPr>
              <a:t>RejectReason——</a:t>
            </a:r>
            <a:r>
              <a:rPr lang="zh-CN" altLang="en-US" sz="1000">
                <a:sym typeface="+mn-ea"/>
              </a:rPr>
              <a:t>拒绝</a:t>
            </a:r>
            <a:r>
              <a:rPr lang="zh-CN" altLang="en-US" sz="1000">
                <a:sym typeface="+mn-ea"/>
              </a:rPr>
              <a:t>上架理由：</a:t>
            </a:r>
            <a:r>
              <a:rPr lang="en-US" altLang="zh-CN" sz="1000">
                <a:sym typeface="+mn-ea"/>
              </a:rPr>
              <a:t> </a:t>
            </a:r>
            <a:endParaRPr lang="en-US" altLang="zh-CN" sz="1000">
              <a:sym typeface="+mn-ea"/>
            </a:endParaRPr>
          </a:p>
          <a:p>
            <a:r>
              <a:rPr lang="zh-CN" altLang="en-US" sz="1000">
                <a:sym typeface="+mn-ea"/>
              </a:rPr>
              <a:t>通过允许上架时自动填写</a:t>
            </a:r>
            <a:r>
              <a:rPr lang="en-US" altLang="zh-CN" sz="1000">
                <a:sym typeface="+mn-ea"/>
              </a:rPr>
              <a:t>“</a:t>
            </a:r>
            <a:r>
              <a:rPr lang="zh-CN" altLang="en-US" sz="1000">
                <a:sym typeface="+mn-ea"/>
              </a:rPr>
              <a:t>符合上架标准</a:t>
            </a:r>
            <a:r>
              <a:rPr lang="en-US" altLang="zh-CN" sz="1000">
                <a:sym typeface="+mn-ea"/>
              </a:rPr>
              <a:t>”</a:t>
            </a:r>
            <a:r>
              <a:rPr lang="zh-CN" altLang="en-US" sz="1000">
                <a:sym typeface="+mn-ea"/>
              </a:rPr>
              <a:t>，否则详细记录拒绝上架</a:t>
            </a:r>
            <a:r>
              <a:rPr lang="zh-CN" altLang="en-US" sz="1000">
                <a:sym typeface="+mn-ea"/>
              </a:rPr>
              <a:t>理由</a:t>
            </a:r>
            <a:endParaRPr lang="zh-CN" altLang="en-US" sz="10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16370" y="3050540"/>
            <a:ext cx="727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ym typeface="+mn-ea"/>
              </a:rPr>
              <a:t>关键字段：</a:t>
            </a:r>
            <a:endParaRPr lang="zh-CN" altLang="en-US" sz="1000"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147695"/>
            <a:ext cx="5908040" cy="130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9" grpId="0"/>
      <p:bldP spid="30" grpId="0"/>
      <p:bldP spid="31" grpId="0"/>
      <p:bldP spid="29" grpId="1"/>
      <p:bldP spid="30" grpId="1"/>
      <p:bldP spid="31" grpId="1"/>
      <p:bldP spid="9" grpId="0"/>
      <p:bldP spid="9" grpId="1"/>
      <p:bldP spid="10" grpId="0"/>
      <p:bldP spid="13" grpId="0"/>
      <p:bldP spid="10" grpId="1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8"/>
          <p:cNvSpPr/>
          <p:nvPr>
            <p:custDataLst>
              <p:tags r:id="rId1"/>
            </p:custDataLst>
          </p:nvPr>
        </p:nvSpPr>
        <p:spPr>
          <a:xfrm>
            <a:off x="365760" y="310515"/>
            <a:ext cx="8421624" cy="25781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2.2.5 </a:t>
            </a:r>
            <a:r>
              <a:rPr lang="zh-CN" alt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交易日志表</a:t>
            </a:r>
            <a:r>
              <a:rPr lang="en-US" altLang="zh-CN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(TransActions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——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记录交易详情如交易方式、支付方式、时间、状态及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失败原因等</a:t>
            </a:r>
            <a:endParaRPr lang="zh-CN" altLang="en-US" sz="1000" b="1">
              <a:solidFill>
                <a:srgbClr val="1E1E1E"/>
              </a:solidFill>
              <a:latin typeface="宋体" panose="02010600030101010101" pitchFamily="2" charset="-122"/>
              <a:ea typeface="宋体" panose="02010600030101010101" pitchFamily="2" charset="-122"/>
              <a:cs typeface="OPPOSans B" pitchFamily="34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9750" y="800735"/>
            <a:ext cx="5556885" cy="1360805"/>
          </a:xfrm>
          <a:prstGeom prst="rect">
            <a:avLst/>
          </a:prstGeom>
        </p:spPr>
      </p:pic>
      <p:sp>
        <p:nvSpPr>
          <p:cNvPr id="9" name="Text 8"/>
          <p:cNvSpPr/>
          <p:nvPr>
            <p:custDataLst>
              <p:tags r:id="rId4"/>
            </p:custDataLst>
          </p:nvPr>
        </p:nvSpPr>
        <p:spPr>
          <a:xfrm>
            <a:off x="365760" y="2489835"/>
            <a:ext cx="8421624" cy="25781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2.2.6 </a:t>
            </a:r>
            <a:r>
              <a:rPr lang="zh-CN" alt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购物车记录表</a:t>
            </a:r>
            <a:r>
              <a:rPr lang="en-US" altLang="zh-CN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(ShoppingCard)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——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记录用户添加到用户车的商品，包括添加用户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ID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、商品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ID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、商品数量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等</a:t>
            </a:r>
            <a:endParaRPr lang="zh-CN" altLang="en-US" sz="1000" b="1">
              <a:solidFill>
                <a:srgbClr val="1E1E1E"/>
              </a:solidFill>
              <a:latin typeface="宋体" panose="02010600030101010101" pitchFamily="2" charset="-122"/>
              <a:ea typeface="宋体" panose="02010600030101010101" pitchFamily="2" charset="-122"/>
              <a:cs typeface="OPPOSans B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36360" y="3013075"/>
            <a:ext cx="2356485" cy="655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sym typeface="+mn-ea"/>
              </a:rPr>
              <a:t>Quantity——</a:t>
            </a:r>
            <a:r>
              <a:rPr lang="zh-CN" altLang="en-US" sz="1000">
                <a:sym typeface="+mn-ea"/>
              </a:rPr>
              <a:t>添加到购物车的</a:t>
            </a:r>
            <a:r>
              <a:rPr lang="zh-CN" altLang="en-US" sz="1000">
                <a:sym typeface="+mn-ea"/>
              </a:rPr>
              <a:t>商品数量：</a:t>
            </a:r>
            <a:r>
              <a:rPr lang="en-US" altLang="zh-CN" sz="1000">
                <a:sym typeface="+mn-ea"/>
              </a:rPr>
              <a:t> </a:t>
            </a:r>
            <a:endParaRPr lang="en-US" altLang="zh-CN" sz="1000">
              <a:sym typeface="+mn-ea"/>
            </a:endParaRPr>
          </a:p>
          <a:p>
            <a:r>
              <a:rPr lang="en-US" altLang="zh-CN" sz="1000">
                <a:sym typeface="+mn-ea"/>
              </a:rPr>
              <a:t> </a:t>
            </a:r>
            <a:r>
              <a:rPr lang="zh-CN" altLang="en-US" sz="1000">
                <a:sym typeface="+mn-ea"/>
              </a:rPr>
              <a:t>用户将商品添加到购物车后，对应商品库存同步减少对应数量，防止出现购买量超过库存容量的</a:t>
            </a:r>
            <a:r>
              <a:rPr lang="zh-CN" altLang="en-US" sz="1000">
                <a:sym typeface="+mn-ea"/>
              </a:rPr>
              <a:t>情况。</a:t>
            </a:r>
            <a:endParaRPr lang="zh-CN" altLang="en-US" sz="1000"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6461125" y="2724785"/>
            <a:ext cx="727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ym typeface="+mn-ea"/>
              </a:rPr>
              <a:t>关键字段：</a:t>
            </a:r>
            <a:endParaRPr lang="zh-CN" altLang="en-US" sz="1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9750" y="2875280"/>
            <a:ext cx="4384040" cy="294005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6436360" y="771525"/>
            <a:ext cx="2065655" cy="10198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sym typeface="+mn-ea"/>
              </a:rPr>
              <a:t>PaymentMethod——</a:t>
            </a:r>
            <a:r>
              <a:rPr lang="zh-CN" altLang="en-US" sz="1000">
                <a:sym typeface="+mn-ea"/>
              </a:rPr>
              <a:t>交易</a:t>
            </a:r>
            <a:r>
              <a:rPr lang="zh-CN" altLang="en-US" sz="1000">
                <a:sym typeface="+mn-ea"/>
              </a:rPr>
              <a:t>方式：</a:t>
            </a:r>
            <a:endParaRPr lang="en-US" altLang="zh-CN" sz="1000">
              <a:sym typeface="+mn-ea"/>
            </a:endParaRPr>
          </a:p>
          <a:p>
            <a:r>
              <a:rPr lang="zh-CN" altLang="en-US" sz="1000">
                <a:sym typeface="+mn-ea"/>
              </a:rPr>
              <a:t>有微信、支付宝、余额支付三种方式，后续可设计不同的支付方式对应的优惠</a:t>
            </a:r>
            <a:r>
              <a:rPr lang="zh-CN" altLang="en-US" sz="1000">
                <a:sym typeface="+mn-ea"/>
              </a:rPr>
              <a:t>策略。</a:t>
            </a:r>
            <a:endParaRPr lang="zh-CN" altLang="en-US" sz="1000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6444615" y="1419860"/>
            <a:ext cx="1993900" cy="997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sym typeface="+mn-ea"/>
              </a:rPr>
              <a:t>TransactionStatus——</a:t>
            </a:r>
            <a:r>
              <a:rPr lang="zh-CN" altLang="en-US" sz="1000">
                <a:sym typeface="+mn-ea"/>
              </a:rPr>
              <a:t>交易状态：</a:t>
            </a:r>
            <a:r>
              <a:rPr lang="en-US" altLang="zh-CN" sz="1000">
                <a:sym typeface="+mn-ea"/>
              </a:rPr>
              <a:t> </a:t>
            </a:r>
            <a:endParaRPr lang="en-US" altLang="zh-CN" sz="1000">
              <a:sym typeface="+mn-ea"/>
            </a:endParaRPr>
          </a:p>
          <a:p>
            <a:r>
              <a:rPr lang="zh-CN" altLang="en-US" sz="1000">
                <a:sym typeface="+mn-ea"/>
              </a:rPr>
              <a:t>交易成功：记录</a:t>
            </a:r>
            <a:r>
              <a:rPr lang="en-US" altLang="zh-CN" sz="1000">
                <a:sym typeface="+mn-ea"/>
              </a:rPr>
              <a:t>“</a:t>
            </a:r>
            <a:r>
              <a:rPr lang="zh-CN" altLang="en-US" sz="1000">
                <a:sym typeface="+mn-ea"/>
              </a:rPr>
              <a:t>成功</a:t>
            </a:r>
            <a:r>
              <a:rPr lang="en-US" altLang="zh-CN" sz="1000">
                <a:sym typeface="+mn-ea"/>
              </a:rPr>
              <a:t>”</a:t>
            </a:r>
            <a:r>
              <a:rPr lang="zh-CN" altLang="en-US" sz="1000">
                <a:sym typeface="+mn-ea"/>
              </a:rPr>
              <a:t>，删除购物车中的记录并创建订单表记录这笔订单的</a:t>
            </a:r>
            <a:r>
              <a:rPr lang="zh-CN" altLang="en-US" sz="1000">
                <a:sym typeface="+mn-ea"/>
              </a:rPr>
              <a:t>信息；</a:t>
            </a:r>
            <a:endParaRPr lang="zh-CN" altLang="en-US" sz="1000">
              <a:sym typeface="+mn-ea"/>
            </a:endParaRPr>
          </a:p>
          <a:p>
            <a:r>
              <a:rPr lang="zh-CN" altLang="en-US" sz="1000">
                <a:sym typeface="+mn-ea"/>
              </a:rPr>
              <a:t>交易失败：根据反馈的信息填写交易失败</a:t>
            </a:r>
            <a:r>
              <a:rPr lang="zh-CN" altLang="en-US" sz="1000">
                <a:sym typeface="+mn-ea"/>
              </a:rPr>
              <a:t>原因。</a:t>
            </a:r>
            <a:endParaRPr lang="zh-CN" altLang="en-US" sz="10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6461125" y="555625"/>
            <a:ext cx="7270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ym typeface="+mn-ea"/>
              </a:rPr>
              <a:t>关键字段：</a:t>
            </a:r>
            <a:endParaRPr lang="zh-CN" altLang="en-US" sz="1000">
              <a:sym typeface="+mn-ea"/>
            </a:endParaRPr>
          </a:p>
        </p:txBody>
      </p:sp>
      <p:sp>
        <p:nvSpPr>
          <p:cNvPr id="8" name="Text 8"/>
          <p:cNvSpPr/>
          <p:nvPr/>
        </p:nvSpPr>
        <p:spPr>
          <a:xfrm>
            <a:off x="395605" y="3673475"/>
            <a:ext cx="8163560" cy="25781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2.2.7 </a:t>
            </a:r>
            <a:r>
              <a:rPr lang="zh-CN" altLang="en-US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订单表</a:t>
            </a:r>
            <a:r>
              <a:rPr lang="en-US" altLang="zh-CN" sz="14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(Orders)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——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添加到购物车的商品支付成功</a:t>
            </a:r>
            <a:r>
              <a:rPr lang="en-US" altLang="zh-CN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/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失败后都会在订单表创建一个订单表，包含这笔交易的详细</a:t>
            </a:r>
            <a:r>
              <a:rPr lang="zh-CN" altLang="en-US" sz="100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信息</a:t>
            </a:r>
            <a:endParaRPr lang="zh-CN" altLang="en-US" sz="1000" b="1">
              <a:solidFill>
                <a:srgbClr val="1E1E1E"/>
              </a:solidFill>
              <a:latin typeface="宋体" panose="02010600030101010101" pitchFamily="2" charset="-122"/>
              <a:ea typeface="宋体" panose="02010600030101010101" pitchFamily="2" charset="-122"/>
              <a:cs typeface="OPPOSans B" pitchFamily="34" charset="-12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rcRect b="38746"/>
          <a:stretch>
            <a:fillRect/>
          </a:stretch>
        </p:blipFill>
        <p:spPr>
          <a:xfrm>
            <a:off x="539750" y="3994785"/>
            <a:ext cx="5708015" cy="890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9" grpId="0"/>
      <p:bldP spid="6" grpId="0"/>
      <p:bldP spid="7" grpId="0"/>
      <p:bldP spid="29" grpId="1"/>
      <p:bldP spid="6" grpId="1"/>
      <p:bldP spid="7" grpId="1"/>
      <p:bldP spid="9" grpId="0"/>
      <p:bldP spid="9" grpId="1"/>
      <p:bldP spid="10" grpId="0"/>
      <p:bldP spid="13" grpId="0"/>
      <p:bldP spid="10" grpId="1"/>
      <p:bldP spid="13" grpId="1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60464" y="1826778"/>
            <a:ext cx="1011736" cy="8729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027963" y="1952105"/>
            <a:ext cx="885880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050" b="1">
                <a:solidFill>
                  <a:srgbClr val="FFFFFF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03</a:t>
            </a:r>
            <a:endParaRPr lang="en-US" sz="405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0464" y="1708440"/>
            <a:ext cx="5223074" cy="11199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176859" y="2009814"/>
            <a:ext cx="3948322" cy="50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3330" b="1">
                <a:solidFill>
                  <a:srgbClr val="000000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核心功能</a:t>
            </a:r>
            <a:endParaRPr lang="en-US" sz="3330"/>
          </a:p>
        </p:txBody>
      </p:sp>
      <p:sp>
        <p:nvSpPr>
          <p:cNvPr id="8" name="Text 2"/>
          <p:cNvSpPr/>
          <p:nvPr/>
        </p:nvSpPr>
        <p:spPr>
          <a:xfrm>
            <a:off x="3780155" y="2788285"/>
            <a:ext cx="2294890" cy="136969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1.用户模块</a:t>
            </a:r>
            <a:endParaRPr lang="en-US" sz="162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2.商品模块</a:t>
            </a:r>
            <a:endParaRPr lang="en-US" sz="162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3.购物车订单</a:t>
            </a:r>
            <a:endParaRPr lang="en-US" sz="162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4.管理员模块</a:t>
            </a:r>
            <a:endParaRPr lang="en-US" sz="162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5" grpId="1"/>
      <p:bldP spid="7" grpId="1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70137" y="4069796"/>
            <a:ext cx="267568" cy="9701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6435" y="4231745"/>
            <a:ext cx="267567" cy="808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2" y="4518211"/>
            <a:ext cx="9140427" cy="6192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2" y="4407274"/>
            <a:ext cx="9140427" cy="74028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365760" y="320219"/>
            <a:ext cx="8421624" cy="31986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2070" b="1">
                <a:solidFill>
                  <a:srgbClr val="1E1E1E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用户模块</a:t>
            </a:r>
            <a:endParaRPr lang="en-US" sz="2070"/>
          </a:p>
        </p:txBody>
      </p:sp>
      <p:sp>
        <p:nvSpPr>
          <p:cNvPr id="11" name="Text 1"/>
          <p:cNvSpPr/>
          <p:nvPr/>
        </p:nvSpPr>
        <p:spPr>
          <a:xfrm>
            <a:off x="1331540" y="1402383"/>
            <a:ext cx="2758105" cy="2514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注册/登录</a:t>
            </a:r>
            <a:endParaRPr lang="en-US" altLang="zh-CN" sz="126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 2"/>
          <p:cNvSpPr/>
          <p:nvPr/>
        </p:nvSpPr>
        <p:spPr>
          <a:xfrm>
            <a:off x="1331541" y="2136266"/>
            <a:ext cx="2751570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chemeClr val="tx1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技术实现</a:t>
            </a:r>
            <a:endParaRPr lang="en-US" sz="1440" b="1">
              <a:solidFill>
                <a:schemeClr val="tx1"/>
              </a:solidFill>
              <a:latin typeface="OPPOSans B" pitchFamily="34" charset="0"/>
              <a:ea typeface="OPPOSans B" pitchFamily="34" charset="-122"/>
              <a:cs typeface="OPPOSans B" pitchFamily="34" charset="-120"/>
            </a:endParaRPr>
          </a:p>
        </p:txBody>
      </p:sp>
      <p:sp>
        <p:nvSpPr>
          <p:cNvPr id="13" name="Text 3"/>
          <p:cNvSpPr/>
          <p:nvPr/>
        </p:nvSpPr>
        <p:spPr>
          <a:xfrm>
            <a:off x="1331595" y="2400300"/>
            <a:ext cx="3816985" cy="5035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会话管理：</a:t>
            </a:r>
            <a:endParaRPr lang="en-US" sz="126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914400" lvl="2" indent="0" algn="l">
              <a:lnSpc>
                <a:spcPct val="130000"/>
              </a:lnSpc>
              <a:buNone/>
            </a:pPr>
            <a:r>
              <a:rPr lang="en-US" sz="126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基于userID的全局状态维护</a:t>
            </a:r>
            <a:endParaRPr lang="en-US" sz="126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 4"/>
          <p:cNvSpPr/>
          <p:nvPr/>
        </p:nvSpPr>
        <p:spPr>
          <a:xfrm>
            <a:off x="1331578" y="1131811"/>
            <a:ext cx="2760776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440" b="1">
                <a:solidFill>
                  <a:schemeClr val="tx1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功能点</a:t>
            </a:r>
            <a:endParaRPr lang="en-US" sz="1440" b="1">
              <a:solidFill>
                <a:schemeClr val="tx1"/>
              </a:solidFill>
              <a:latin typeface="OPPOSans B" pitchFamily="34" charset="0"/>
              <a:ea typeface="OPPOSans B" pitchFamily="34" charset="-122"/>
              <a:cs typeface="OPPOSans B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2" grpId="0"/>
      <p:bldP spid="14" grpId="1"/>
      <p:bldP spid="12" grpId="1"/>
      <p:bldP spid="11" grpId="0"/>
      <p:bldP spid="13" grpId="0"/>
      <p:bldP spid="11" grpId="1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115695" y="494665"/>
            <a:ext cx="3115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用户账号注册</a:t>
            </a:r>
            <a:endParaRPr lang="zh-CN" altLang="en-US" sz="1000"/>
          </a:p>
          <a:p>
            <a:pPr algn="ctr"/>
            <a:r>
              <a:rPr lang="zh-CN" altLang="en-US" sz="900"/>
              <a:t>添加对于手机号的简单检测（一般手机号的第一位一定为</a:t>
            </a:r>
            <a:r>
              <a:rPr lang="en-US" altLang="zh-CN" sz="900"/>
              <a:t>1</a:t>
            </a:r>
            <a:r>
              <a:rPr lang="zh-CN" altLang="en-US" sz="900"/>
              <a:t>，第二位大于</a:t>
            </a:r>
            <a:r>
              <a:rPr lang="en-US" altLang="zh-CN" sz="900"/>
              <a:t>2</a:t>
            </a:r>
            <a:r>
              <a:rPr lang="zh-CN" altLang="en-US" sz="900"/>
              <a:t>）</a:t>
            </a:r>
            <a:endParaRPr lang="zh-CN" altLang="en-US" sz="900"/>
          </a:p>
        </p:txBody>
      </p:sp>
      <p:pic>
        <p:nvPicPr>
          <p:cNvPr id="18" name="用户账号注册与手机号简单检测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35785" y="1131570"/>
            <a:ext cx="1620000" cy="360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32045" y="555625"/>
            <a:ext cx="2881630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管理员账号注册（仅内测时期可用）</a:t>
            </a:r>
            <a:endParaRPr lang="zh-CN" altLang="en-US" sz="1000"/>
          </a:p>
          <a:p>
            <a:pPr algn="ctr"/>
            <a:r>
              <a:rPr lang="zh-CN" altLang="en-US" sz="900"/>
              <a:t>同一</a:t>
            </a:r>
            <a:r>
              <a:rPr lang="en-US" altLang="zh-CN" sz="900"/>
              <a:t>ID</a:t>
            </a:r>
            <a:r>
              <a:rPr lang="zh-CN" altLang="en-US" sz="900"/>
              <a:t>不可再次注册账号（显示</a:t>
            </a:r>
            <a:r>
              <a:rPr lang="en-US" altLang="zh-CN" sz="900"/>
              <a:t>ID</a:t>
            </a:r>
            <a:r>
              <a:rPr lang="zh-CN" altLang="en-US" sz="900"/>
              <a:t>已存在）</a:t>
            </a:r>
            <a:endParaRPr lang="zh-CN" altLang="en-US" sz="900"/>
          </a:p>
        </p:txBody>
      </p:sp>
      <p:pic>
        <p:nvPicPr>
          <p:cNvPr id="3" name="注册已有账号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5562600" y="1131570"/>
            <a:ext cx="1620000" cy="36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990" y="195580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</a:t>
            </a:r>
            <a:r>
              <a:rPr lang="en-US" altLang="zh-CN"/>
              <a:t>——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4" repeatCount="indefinite" fill="remove" display="1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 fullScrn="0">
              <p:cMediaNode>
                <p:cTn id="25" repeatCount="indefinite" fill="remove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/>
      <p:bldP spid="6" grpId="1"/>
      <p:bldP spid="15" grpId="0"/>
      <p:bldP spid="15" grpId="1"/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0990" y="195580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登录</a:t>
            </a:r>
            <a:r>
              <a:rPr lang="en-US" altLang="zh-CN"/>
              <a:t>——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716145" y="494665"/>
            <a:ext cx="30956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管理员账号</a:t>
            </a:r>
            <a:r>
              <a:rPr lang="zh-CN" altLang="en-US" sz="1000"/>
              <a:t>登录</a:t>
            </a:r>
            <a:endParaRPr lang="zh-CN" altLang="en-US" sz="1000"/>
          </a:p>
          <a:p>
            <a:pPr algn="ctr"/>
            <a:r>
              <a:rPr lang="zh-CN" altLang="en-US" sz="900"/>
              <a:t>管理员平时也已用户的身份使用平台，所以</a:t>
            </a:r>
            <a:r>
              <a:rPr lang="zh-CN" altLang="en-US" sz="900">
                <a:sym typeface="+mn-ea"/>
              </a:rPr>
              <a:t>相较用户界面，新加入</a:t>
            </a:r>
            <a:r>
              <a:rPr lang="en-US" altLang="zh-CN" sz="900">
                <a:sym typeface="+mn-ea"/>
              </a:rPr>
              <a:t>“</a:t>
            </a:r>
            <a:r>
              <a:rPr lang="zh-CN" altLang="en-US" sz="900">
                <a:sym typeface="+mn-ea"/>
              </a:rPr>
              <a:t>管理员界面</a:t>
            </a:r>
            <a:r>
              <a:rPr lang="en-US" altLang="zh-CN" sz="900">
                <a:sym typeface="+mn-ea"/>
              </a:rPr>
              <a:t>”</a:t>
            </a:r>
            <a:r>
              <a:rPr lang="zh-CN" altLang="en-US" sz="900">
                <a:sym typeface="+mn-ea"/>
              </a:rPr>
              <a:t>按钮，方便管理员使用</a:t>
            </a:r>
            <a:r>
              <a:rPr lang="zh-CN" altLang="en-US" sz="900">
                <a:sym typeface="+mn-ea"/>
              </a:rPr>
              <a:t>平台。</a:t>
            </a:r>
            <a:endParaRPr lang="zh-CN" altLang="en-US" sz="900"/>
          </a:p>
        </p:txBody>
      </p:sp>
      <p:sp>
        <p:nvSpPr>
          <p:cNvPr id="15" name="文本框 14"/>
          <p:cNvSpPr txBox="1"/>
          <p:nvPr/>
        </p:nvSpPr>
        <p:spPr>
          <a:xfrm>
            <a:off x="1476375" y="494665"/>
            <a:ext cx="218884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用户账号</a:t>
            </a:r>
            <a:r>
              <a:rPr lang="zh-CN" altLang="en-US" sz="1000"/>
              <a:t>登录</a:t>
            </a:r>
            <a:endParaRPr lang="zh-CN" altLang="en-US" sz="1000"/>
          </a:p>
          <a:p>
            <a:pPr algn="ctr"/>
            <a:endParaRPr lang="zh-CN" altLang="en-US" sz="900"/>
          </a:p>
        </p:txBody>
      </p:sp>
      <p:pic>
        <p:nvPicPr>
          <p:cNvPr id="16" name="登录管理员账号或已有账号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8625" y="1131570"/>
            <a:ext cx="1620000" cy="3600000"/>
          </a:xfrm>
          <a:prstGeom prst="rect">
            <a:avLst/>
          </a:prstGeom>
        </p:spPr>
      </p:pic>
      <p:pic>
        <p:nvPicPr>
          <p:cNvPr id="2" name="用户账号登录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64030" y="1131570"/>
            <a:ext cx="1620000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4" repeatCount="indefinite" fill="remove" display="1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 fullScrn="0">
              <p:cMediaNode>
                <p:cTn id="25" repeatCount="indefinite" fill="remove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  <p:bldP spid="6" grpId="1"/>
      <p:bldP spid="15" grpId="0"/>
      <p:bldP spid="15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76440" y="1062282"/>
            <a:ext cx="3400540" cy="337912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86525" y="733425"/>
            <a:ext cx="2286000" cy="857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79571" y="725561"/>
            <a:ext cx="2162946" cy="740980"/>
          </a:xfrm>
          <a:prstGeom prst="rect">
            <a:avLst/>
          </a:prstGeom>
        </p:spPr>
      </p:pic>
      <p:sp>
        <p:nvSpPr>
          <p:cNvPr id="5" name="Text 0"/>
          <p:cNvSpPr/>
          <p:nvPr>
            <p:custDataLst>
              <p:tags r:id="rId4"/>
            </p:custDataLst>
          </p:nvPr>
        </p:nvSpPr>
        <p:spPr>
          <a:xfrm>
            <a:off x="1539240" y="1706245"/>
            <a:ext cx="1513205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 spc="83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系统架构</a:t>
            </a:r>
            <a:endParaRPr lang="en-US" sz="1800"/>
          </a:p>
        </p:txBody>
      </p:sp>
      <p:sp>
        <p:nvSpPr>
          <p:cNvPr id="6" name="Text 1"/>
          <p:cNvSpPr/>
          <p:nvPr>
            <p:custDataLst>
              <p:tags r:id="rId5"/>
            </p:custDataLst>
          </p:nvPr>
        </p:nvSpPr>
        <p:spPr>
          <a:xfrm>
            <a:off x="1561465" y="2833370"/>
            <a:ext cx="1513205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 spc="83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数据流设计</a:t>
            </a:r>
            <a:endParaRPr lang="en-US" sz="1800"/>
          </a:p>
        </p:txBody>
      </p:sp>
      <p:sp>
        <p:nvSpPr>
          <p:cNvPr id="7" name="Text 2"/>
          <p:cNvSpPr/>
          <p:nvPr>
            <p:custDataLst>
              <p:tags r:id="rId6"/>
            </p:custDataLst>
          </p:nvPr>
        </p:nvSpPr>
        <p:spPr>
          <a:xfrm>
            <a:off x="1550035" y="2258695"/>
            <a:ext cx="1513205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 spc="83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核心功能</a:t>
            </a:r>
            <a:endParaRPr lang="en-US" sz="1800"/>
          </a:p>
        </p:txBody>
      </p:sp>
      <p:sp>
        <p:nvSpPr>
          <p:cNvPr id="8" name="Text 3"/>
          <p:cNvSpPr/>
          <p:nvPr>
            <p:custDataLst>
              <p:tags r:id="rId7"/>
            </p:custDataLst>
          </p:nvPr>
        </p:nvSpPr>
        <p:spPr>
          <a:xfrm>
            <a:off x="1527810" y="1131570"/>
            <a:ext cx="1513205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 spc="83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项目概述</a:t>
            </a:r>
            <a:endParaRPr lang="en-US" sz="1800"/>
          </a:p>
        </p:txBody>
      </p:sp>
      <p:sp>
        <p:nvSpPr>
          <p:cNvPr id="13" name="Text 8"/>
          <p:cNvSpPr/>
          <p:nvPr>
            <p:custDataLst>
              <p:tags r:id="rId8"/>
            </p:custDataLst>
          </p:nvPr>
        </p:nvSpPr>
        <p:spPr>
          <a:xfrm>
            <a:off x="1572895" y="3387725"/>
            <a:ext cx="1513205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 spc="83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安全与优化</a:t>
            </a:r>
            <a:endParaRPr lang="en-US" sz="1800"/>
          </a:p>
        </p:txBody>
      </p:sp>
      <p:sp>
        <p:nvSpPr>
          <p:cNvPr id="14" name="Text 9"/>
          <p:cNvSpPr/>
          <p:nvPr/>
        </p:nvSpPr>
        <p:spPr>
          <a:xfrm>
            <a:off x="6590204" y="888776"/>
            <a:ext cx="1993955" cy="41148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2700" spc="42">
                <a:solidFill>
                  <a:srgbClr val="FFFFFF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CONTENTS</a:t>
            </a:r>
            <a:endParaRPr lang="en-US" sz="2700"/>
          </a:p>
        </p:txBody>
      </p:sp>
      <p:sp>
        <p:nvSpPr>
          <p:cNvPr id="17" name="Text 12"/>
          <p:cNvSpPr/>
          <p:nvPr>
            <p:custDataLst>
              <p:tags r:id="rId9"/>
            </p:custDataLst>
          </p:nvPr>
        </p:nvSpPr>
        <p:spPr>
          <a:xfrm>
            <a:off x="1584325" y="3942715"/>
            <a:ext cx="1513205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 spc="83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部署与运维</a:t>
            </a:r>
            <a:endParaRPr lang="en-US" sz="180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31093" y="289165"/>
            <a:ext cx="1432810" cy="403923"/>
          </a:xfrm>
          <a:prstGeom prst="rect">
            <a:avLst/>
          </a:prstGeom>
        </p:spPr>
      </p:pic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3572" y="4650009"/>
            <a:ext cx="9140427" cy="487468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572" y="4590195"/>
            <a:ext cx="9140427" cy="557368"/>
          </a:xfrm>
          <a:prstGeom prst="rect">
            <a:avLst/>
          </a:prstGeom>
        </p:spPr>
      </p:pic>
      <p:sp>
        <p:nvSpPr>
          <p:cNvPr id="22" name="Text 14"/>
          <p:cNvSpPr/>
          <p:nvPr>
            <p:custDataLst>
              <p:tags r:id="rId13"/>
            </p:custDataLst>
          </p:nvPr>
        </p:nvSpPr>
        <p:spPr>
          <a:xfrm>
            <a:off x="1051835" y="1133625"/>
            <a:ext cx="290830" cy="2768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01</a:t>
            </a:r>
            <a:endParaRPr lang="en-US" sz="1800"/>
          </a:p>
        </p:txBody>
      </p:sp>
      <p:sp>
        <p:nvSpPr>
          <p:cNvPr id="23" name="Text 15"/>
          <p:cNvSpPr/>
          <p:nvPr>
            <p:custDataLst>
              <p:tags r:id="rId14"/>
            </p:custDataLst>
          </p:nvPr>
        </p:nvSpPr>
        <p:spPr>
          <a:xfrm>
            <a:off x="1074093" y="2260700"/>
            <a:ext cx="290830" cy="2768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03</a:t>
            </a:r>
            <a:endParaRPr lang="en-US" sz="1800"/>
          </a:p>
        </p:txBody>
      </p:sp>
      <p:sp>
        <p:nvSpPr>
          <p:cNvPr id="24" name="Text 16"/>
          <p:cNvSpPr/>
          <p:nvPr>
            <p:custDataLst>
              <p:tags r:id="rId15"/>
            </p:custDataLst>
          </p:nvPr>
        </p:nvSpPr>
        <p:spPr>
          <a:xfrm>
            <a:off x="1063233" y="1708023"/>
            <a:ext cx="290830" cy="2768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02</a:t>
            </a:r>
            <a:endParaRPr lang="en-US" sz="1800"/>
          </a:p>
        </p:txBody>
      </p:sp>
      <p:sp>
        <p:nvSpPr>
          <p:cNvPr id="25" name="Text 17"/>
          <p:cNvSpPr/>
          <p:nvPr>
            <p:custDataLst>
              <p:tags r:id="rId16"/>
            </p:custDataLst>
          </p:nvPr>
        </p:nvSpPr>
        <p:spPr>
          <a:xfrm>
            <a:off x="1085523" y="2835097"/>
            <a:ext cx="290830" cy="2768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04</a:t>
            </a:r>
            <a:endParaRPr lang="en-US" sz="1800"/>
          </a:p>
        </p:txBody>
      </p:sp>
      <p:sp>
        <p:nvSpPr>
          <p:cNvPr id="26" name="Text 18"/>
          <p:cNvSpPr/>
          <p:nvPr>
            <p:custDataLst>
              <p:tags r:id="rId17"/>
            </p:custDataLst>
          </p:nvPr>
        </p:nvSpPr>
        <p:spPr>
          <a:xfrm>
            <a:off x="1096953" y="3389493"/>
            <a:ext cx="290830" cy="2768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05</a:t>
            </a:r>
            <a:endParaRPr lang="en-US" sz="1800"/>
          </a:p>
        </p:txBody>
      </p:sp>
      <p:sp>
        <p:nvSpPr>
          <p:cNvPr id="27" name="Text 19"/>
          <p:cNvSpPr/>
          <p:nvPr>
            <p:custDataLst>
              <p:tags r:id="rId18"/>
            </p:custDataLst>
          </p:nvPr>
        </p:nvSpPr>
        <p:spPr>
          <a:xfrm>
            <a:off x="1108383" y="3944431"/>
            <a:ext cx="290830" cy="2768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800">
                <a:solidFill>
                  <a:srgbClr val="000000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06</a:t>
            </a:r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5" grpId="0"/>
      <p:bldP spid="6" grpId="0"/>
      <p:bldP spid="7" grpId="0"/>
      <p:bldP spid="8" grpId="0"/>
      <p:bldP spid="13" grpId="0"/>
      <p:bldP spid="17" grpId="0"/>
      <p:bldP spid="22" grpId="0"/>
      <p:bldP spid="23" grpId="0"/>
      <p:bldP spid="24" grpId="0"/>
      <p:bldP spid="25" grpId="0"/>
      <p:bldP spid="26" grpId="0"/>
      <p:bldP spid="27" grpId="0"/>
      <p:bldP spid="5" grpId="1"/>
      <p:bldP spid="6" grpId="1"/>
      <p:bldP spid="7" grpId="1"/>
      <p:bldP spid="8" grpId="1"/>
      <p:bldP spid="13" grpId="1"/>
      <p:bldP spid="17" grpId="1"/>
      <p:bldP spid="22" grpId="1"/>
      <p:bldP spid="23" grpId="1"/>
      <p:bldP spid="24" grpId="1"/>
      <p:bldP spid="25" grpId="1"/>
      <p:bldP spid="26" grpId="1"/>
      <p:bldP spid="2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70137" y="4069796"/>
            <a:ext cx="267568" cy="9701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6435" y="4231745"/>
            <a:ext cx="267567" cy="808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2" y="4518211"/>
            <a:ext cx="9140427" cy="6192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2" y="4407274"/>
            <a:ext cx="9140427" cy="740288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365760" y="258445"/>
            <a:ext cx="8421624" cy="38163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zh-CN" altLang="en-US" sz="207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游戏道具</a:t>
            </a:r>
            <a:r>
              <a:rPr lang="en-US" sz="207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模块</a:t>
            </a:r>
            <a:endParaRPr lang="en-US" sz="207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1"/>
          <p:cNvSpPr/>
          <p:nvPr/>
        </p:nvSpPr>
        <p:spPr>
          <a:xfrm>
            <a:off x="1331595" y="1402080"/>
            <a:ext cx="3123565" cy="2514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zh-CN" altLang="en-US" sz="1260">
                <a:solidFill>
                  <a:srgbClr val="3E3E3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游戏道具</a:t>
            </a:r>
            <a:r>
              <a:rPr lang="en-US" sz="1260">
                <a:solidFill>
                  <a:srgbClr val="3E3E3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列表展示/</a:t>
            </a:r>
            <a:r>
              <a:rPr lang="zh-CN" altLang="en-US" sz="1260">
                <a:solidFill>
                  <a:srgbClr val="3E3E3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游戏道具上传</a:t>
            </a:r>
            <a:endParaRPr lang="zh-CN" altLang="en-US" sz="1260">
              <a:solidFill>
                <a:srgbClr val="3E3E3E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6" name="Text 2"/>
          <p:cNvSpPr/>
          <p:nvPr/>
        </p:nvSpPr>
        <p:spPr>
          <a:xfrm>
            <a:off x="1331541" y="2136266"/>
            <a:ext cx="2751570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chemeClr val="tx1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技术实现</a:t>
            </a:r>
            <a:endParaRPr lang="en-US" sz="1440" b="1">
              <a:solidFill>
                <a:schemeClr val="tx1"/>
              </a:solidFill>
              <a:latin typeface="OPPOSans B" pitchFamily="34" charset="0"/>
              <a:ea typeface="OPPOSans B" pitchFamily="34" charset="-122"/>
              <a:cs typeface="OPPOSans B" pitchFamily="34" charset="-120"/>
            </a:endParaRPr>
          </a:p>
        </p:txBody>
      </p:sp>
      <p:sp>
        <p:nvSpPr>
          <p:cNvPr id="17" name="Text 3"/>
          <p:cNvSpPr/>
          <p:nvPr/>
        </p:nvSpPr>
        <p:spPr>
          <a:xfrm>
            <a:off x="1331595" y="2400300"/>
            <a:ext cx="5627370" cy="1007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3E3E3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数据筛选：</a:t>
            </a:r>
            <a:endParaRPr lang="en-US" sz="1260">
              <a:solidFill>
                <a:srgbClr val="3E3E3E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lvl="1" indent="457200" algn="l">
              <a:lnSpc>
                <a:spcPct val="130000"/>
              </a:lnSpc>
              <a:buNone/>
            </a:pPr>
            <a:r>
              <a:rPr lang="en-US" sz="1260">
                <a:solidFill>
                  <a:srgbClr val="3E3E3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IsApproved字段控制</a:t>
            </a:r>
            <a:r>
              <a:rPr lang="zh-CN" altLang="en-US" sz="1260">
                <a:solidFill>
                  <a:srgbClr val="3E3E3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游戏道具</a:t>
            </a:r>
            <a:r>
              <a:rPr lang="en-US" sz="1260">
                <a:solidFill>
                  <a:srgbClr val="3E3E3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状态</a:t>
            </a:r>
            <a:r>
              <a:rPr lang="zh-CN" altLang="en-US" sz="1260">
                <a:solidFill>
                  <a:srgbClr val="3E3E3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，未通过审核不允许在主页展示。</a:t>
            </a:r>
            <a:endParaRPr lang="en-US" sz="1260">
              <a:solidFill>
                <a:srgbClr val="3E3E3E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3E3E3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图片上传：</a:t>
            </a:r>
            <a:endParaRPr lang="en-US" sz="1260">
              <a:solidFill>
                <a:srgbClr val="3E3E3E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lvl="1" indent="457200" algn="l">
              <a:lnSpc>
                <a:spcPct val="130000"/>
              </a:lnSpc>
              <a:buNone/>
            </a:pPr>
            <a:r>
              <a:rPr lang="zh-CN" altLang="en-US" sz="1260">
                <a:solidFill>
                  <a:srgbClr val="3E3E3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图片链接持久化</a:t>
            </a:r>
            <a:r>
              <a:rPr lang="zh-CN" altLang="en-US" sz="1260">
                <a:solidFill>
                  <a:srgbClr val="3E3E3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</a:t>
            </a:r>
            <a:endParaRPr lang="zh-CN" altLang="en-US" sz="1260">
              <a:solidFill>
                <a:srgbClr val="3E3E3E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8" name="Text 4"/>
          <p:cNvSpPr/>
          <p:nvPr/>
        </p:nvSpPr>
        <p:spPr>
          <a:xfrm>
            <a:off x="1331578" y="1131811"/>
            <a:ext cx="2760776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440" b="1">
                <a:solidFill>
                  <a:schemeClr val="tx1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功能点</a:t>
            </a:r>
            <a:endParaRPr lang="en-US" sz="1440" b="1">
              <a:solidFill>
                <a:schemeClr val="tx1"/>
              </a:solidFill>
              <a:latin typeface="OPPOSans B" pitchFamily="34" charset="0"/>
              <a:ea typeface="OPPOSans B" pitchFamily="34" charset="-122"/>
              <a:cs typeface="OPPOSans B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8" grpId="0"/>
      <p:bldP spid="16" grpId="0"/>
      <p:bldP spid="18" grpId="1"/>
      <p:bldP spid="16" grpId="1"/>
      <p:bldP spid="15" grpId="0"/>
      <p:bldP spid="17" grpId="0"/>
      <p:bldP spid="15" grpId="1"/>
      <p:bldP spid="1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0990" y="195580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游戏道具展示</a:t>
            </a:r>
            <a:r>
              <a:rPr lang="en-US" altLang="zh-CN"/>
              <a:t>——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99795" y="555625"/>
            <a:ext cx="310705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主页游戏</a:t>
            </a:r>
            <a:r>
              <a:rPr lang="zh-CN" altLang="en-US" sz="1000"/>
              <a:t>道具展示</a:t>
            </a:r>
            <a:endParaRPr lang="zh-CN" altLang="en-US" sz="1000"/>
          </a:p>
          <a:p>
            <a:pPr algn="ctr"/>
            <a:r>
              <a:rPr lang="zh-CN" altLang="en-US" sz="900"/>
              <a:t>楼层图和轮播图均可展示已审核游戏道具</a:t>
            </a:r>
            <a:r>
              <a:rPr lang="zh-CN" altLang="en-US" sz="900">
                <a:sym typeface="+mn-ea"/>
              </a:rPr>
              <a:t>。</a:t>
            </a:r>
            <a:endParaRPr lang="zh-CN" altLang="en-US" sz="900"/>
          </a:p>
        </p:txBody>
      </p:sp>
      <p:sp>
        <p:nvSpPr>
          <p:cNvPr id="15" name="文本框 14"/>
          <p:cNvSpPr txBox="1"/>
          <p:nvPr/>
        </p:nvSpPr>
        <p:spPr>
          <a:xfrm>
            <a:off x="5151755" y="555625"/>
            <a:ext cx="218884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游戏道具搜索</a:t>
            </a:r>
            <a:endParaRPr lang="zh-CN" altLang="en-US" sz="1000"/>
          </a:p>
          <a:p>
            <a:pPr algn="ctr"/>
            <a:r>
              <a:rPr lang="zh-CN" altLang="en-US" sz="900"/>
              <a:t>可以通过游戏道具名或游戏名搜索</a:t>
            </a:r>
            <a:r>
              <a:rPr lang="zh-CN" altLang="en-US" sz="900"/>
              <a:t>商品。</a:t>
            </a:r>
            <a:endParaRPr lang="zh-CN" altLang="en-US" sz="900"/>
          </a:p>
        </p:txBody>
      </p:sp>
      <p:pic>
        <p:nvPicPr>
          <p:cNvPr id="3" name="主页搜索游戏道具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36235" y="1000125"/>
            <a:ext cx="1620000" cy="3600000"/>
          </a:xfrm>
          <a:prstGeom prst="rect">
            <a:avLst/>
          </a:prstGeom>
        </p:spPr>
      </p:pic>
      <p:pic>
        <p:nvPicPr>
          <p:cNvPr id="4" name="主页商品浏览与详情页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43380" y="1000125"/>
            <a:ext cx="1620000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4" repeatCount="indefinite" fill="remove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 fullScrn="0">
              <p:cMediaNode>
                <p:cTn id="25" repeatCount="indefinite" fill="remove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  <p:bldP spid="6" grpId="1"/>
      <p:bldP spid="7" grpId="0"/>
      <p:bldP spid="7" grpId="1"/>
      <p:bldP spid="15" grpId="0"/>
      <p:bldP spid="1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商品上传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35785" y="1077595"/>
            <a:ext cx="1620000" cy="360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990" y="195580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游戏道具</a:t>
            </a:r>
            <a:r>
              <a:rPr lang="zh-CN" altLang="en-US"/>
              <a:t>上传</a:t>
            </a:r>
            <a:r>
              <a:rPr lang="en-US" altLang="zh-CN"/>
              <a:t>——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092200" y="555625"/>
            <a:ext cx="310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上传游戏</a:t>
            </a:r>
            <a:r>
              <a:rPr lang="zh-CN" altLang="en-US" sz="1000"/>
              <a:t>道具</a:t>
            </a:r>
            <a:endParaRPr lang="zh-CN" altLang="en-US" sz="1000"/>
          </a:p>
          <a:p>
            <a:pPr algn="ctr"/>
            <a:r>
              <a:rPr lang="zh-CN" altLang="en-US" sz="900"/>
              <a:t>任何性质的用户都可以上传游戏道具，管理员平时也作为用户参与平台的</a:t>
            </a:r>
            <a:r>
              <a:rPr lang="zh-CN" altLang="en-US" sz="900"/>
              <a:t>使用</a:t>
            </a:r>
            <a:endParaRPr lang="zh-CN" altLang="en-US" sz="900"/>
          </a:p>
        </p:txBody>
      </p:sp>
      <p:sp>
        <p:nvSpPr>
          <p:cNvPr id="20" name="文本框 19"/>
          <p:cNvSpPr txBox="1"/>
          <p:nvPr/>
        </p:nvSpPr>
        <p:spPr>
          <a:xfrm>
            <a:off x="4199255" y="1757045"/>
            <a:ext cx="36791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数据库中图片存储的实现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方式：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 latinLnBrk="1"/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用户上传图片至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华为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obs-browser-plus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对象存储桶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获取图片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URL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（如：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https://xxx.obs.cn-south-1.myhuaweicloud.com/image.png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）并填入商品上传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表单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后端将该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URL 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存入数据库的表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单项（如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ItemImage 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字段）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系统通过该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URL 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加载并展示图片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→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数据库仅作为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地址引用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容器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1" repeatCount="indefinite" fill="remove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  <p:bldP spid="6" grpId="1"/>
      <p:bldP spid="7" grpId="0"/>
      <p:bldP spid="7" grpId="1"/>
      <p:bldP spid="20" grpId="0"/>
      <p:bldP spid="2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70137" y="4069796"/>
            <a:ext cx="267568" cy="9701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6435" y="4231745"/>
            <a:ext cx="267567" cy="808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2" y="4518211"/>
            <a:ext cx="9140427" cy="6192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2" y="4407274"/>
            <a:ext cx="9140427" cy="74028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5702897" y="3620408"/>
            <a:ext cx="2640678" cy="2514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r">
              <a:lnSpc>
                <a:spcPct val="130000"/>
              </a:lnSpc>
              <a:buNone/>
            </a:pPr>
            <a:endParaRPr lang="en-US" sz="126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 4"/>
          <p:cNvSpPr/>
          <p:nvPr/>
        </p:nvSpPr>
        <p:spPr>
          <a:xfrm>
            <a:off x="365760" y="258445"/>
            <a:ext cx="8421624" cy="38163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zh-CN" altLang="en-US" sz="207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购物模块</a:t>
            </a:r>
            <a:endParaRPr lang="zh-CN" altLang="en-US" sz="2070" b="1">
              <a:solidFill>
                <a:srgbClr val="1E1E1E"/>
              </a:solidFill>
              <a:latin typeface="宋体" panose="02010600030101010101" pitchFamily="2" charset="-122"/>
              <a:ea typeface="宋体" panose="02010600030101010101" pitchFamily="2" charset="-122"/>
              <a:cs typeface="OPPOSans B" pitchFamily="34" charset="-12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1331540" y="1402383"/>
            <a:ext cx="2758105" cy="5035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Source Han Sans CN Normal" pitchFamily="34" charset="0"/>
                <a:ea typeface="Source Han Sans CN Normal" pitchFamily="34" charset="-122"/>
                <a:cs typeface="Source Han Sans CN Normal" pitchFamily="34" charset="-120"/>
                <a:sym typeface="+mn-ea"/>
              </a:rPr>
              <a:t>购物车增删改查</a:t>
            </a:r>
            <a:endParaRPr lang="en-US" sz="1260">
              <a:solidFill>
                <a:srgbClr val="000000"/>
              </a:solidFill>
              <a:latin typeface="Source Han Sans CN Normal" pitchFamily="34" charset="0"/>
              <a:ea typeface="Source Han Sans CN Normal" pitchFamily="34" charset="-122"/>
              <a:cs typeface="Source Han Sans CN Normal" pitchFamily="34" charset="-120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Source Han Sans CN Normal" pitchFamily="34" charset="0"/>
                <a:ea typeface="Source Han Sans CN Normal" pitchFamily="34" charset="-122"/>
                <a:cs typeface="Source Han Sans CN Normal" pitchFamily="34" charset="-120"/>
                <a:sym typeface="+mn-ea"/>
              </a:rPr>
              <a:t>订单结算与支付</a:t>
            </a:r>
            <a:endParaRPr lang="en-US" altLang="zh-CN" sz="1260">
              <a:solidFill>
                <a:srgbClr val="3E3E3E"/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Normal" pitchFamily="34" charset="-120"/>
              <a:sym typeface="+mn-ea"/>
            </a:endParaRPr>
          </a:p>
        </p:txBody>
      </p:sp>
      <p:sp>
        <p:nvSpPr>
          <p:cNvPr id="18" name="Text 2"/>
          <p:cNvSpPr/>
          <p:nvPr/>
        </p:nvSpPr>
        <p:spPr>
          <a:xfrm>
            <a:off x="1331541" y="2136266"/>
            <a:ext cx="2751570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chemeClr val="tx1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技术实现</a:t>
            </a:r>
            <a:endParaRPr lang="en-US" sz="1440" b="1">
              <a:solidFill>
                <a:schemeClr val="tx1"/>
              </a:solidFill>
              <a:latin typeface="OPPOSans B" pitchFamily="34" charset="0"/>
              <a:ea typeface="OPPOSans B" pitchFamily="34" charset="-122"/>
              <a:cs typeface="OPPOSans B" pitchFamily="34" charset="-120"/>
            </a:endParaRPr>
          </a:p>
        </p:txBody>
      </p:sp>
      <p:sp>
        <p:nvSpPr>
          <p:cNvPr id="19" name="Text 3"/>
          <p:cNvSpPr/>
          <p:nvPr/>
        </p:nvSpPr>
        <p:spPr>
          <a:xfrm>
            <a:off x="1331595" y="2400300"/>
            <a:ext cx="3609340" cy="1007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购物车状态同步：</a:t>
            </a:r>
            <a:endParaRPr lang="en-US" sz="126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lvl="1" indent="45720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前端Vuex + 后端ShoppingCart表</a:t>
            </a:r>
            <a:endParaRPr lang="en-US" sz="126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库存管理：</a:t>
            </a:r>
            <a:endParaRPr lang="en-US" sz="126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lvl="1" indent="45720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事务控制</a:t>
            </a:r>
            <a:endParaRPr lang="en-US" sz="126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 4"/>
          <p:cNvSpPr/>
          <p:nvPr/>
        </p:nvSpPr>
        <p:spPr>
          <a:xfrm>
            <a:off x="1331578" y="1131811"/>
            <a:ext cx="2760776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440" b="1">
                <a:solidFill>
                  <a:schemeClr val="tx1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功能点</a:t>
            </a:r>
            <a:endParaRPr lang="en-US" sz="1440" b="1">
              <a:solidFill>
                <a:schemeClr val="tx1"/>
              </a:solidFill>
              <a:latin typeface="OPPOSans B" pitchFamily="34" charset="0"/>
              <a:ea typeface="OPPOSans B" pitchFamily="34" charset="-122"/>
              <a:cs typeface="OPPOSans B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  <p:bldP spid="20" grpId="0"/>
      <p:bldP spid="18" grpId="1"/>
      <p:bldP spid="20" grpId="1"/>
      <p:bldP spid="17" grpId="0"/>
      <p:bldP spid="19" grpId="0"/>
      <p:bldP spid="17" grpId="1"/>
      <p:bldP spid="1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0990" y="195580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购物功能</a:t>
            </a:r>
            <a:r>
              <a:rPr lang="en-US" altLang="zh-CN"/>
              <a:t>——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76300" y="555625"/>
            <a:ext cx="310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添加购物车</a:t>
            </a:r>
            <a:endParaRPr lang="zh-CN" altLang="en-US" sz="1000"/>
          </a:p>
          <a:p>
            <a:pPr algn="ctr"/>
            <a:r>
              <a:rPr lang="zh-CN" altLang="en-US" sz="900"/>
              <a:t>用户登录后，可以通过搜索或主页推荐找到中意的游戏道具，之后可以浏览详情</a:t>
            </a:r>
            <a:r>
              <a:rPr lang="zh-CN" altLang="en-US" sz="900"/>
              <a:t>并添加到购物车。</a:t>
            </a:r>
            <a:endParaRPr lang="zh-CN" altLang="en-US" sz="900"/>
          </a:p>
        </p:txBody>
      </p:sp>
      <p:sp>
        <p:nvSpPr>
          <p:cNvPr id="15" name="文本框 14"/>
          <p:cNvSpPr txBox="1"/>
          <p:nvPr/>
        </p:nvSpPr>
        <p:spPr>
          <a:xfrm>
            <a:off x="4051300" y="429260"/>
            <a:ext cx="410083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支付与</a:t>
            </a:r>
            <a:r>
              <a:rPr lang="zh-CN" altLang="en-US" sz="1000"/>
              <a:t>取消支付</a:t>
            </a:r>
            <a:endParaRPr lang="zh-CN" altLang="en-US" sz="1000"/>
          </a:p>
          <a:p>
            <a:pPr algn="ctr"/>
            <a:r>
              <a:rPr lang="zh-CN" altLang="en-US" sz="900"/>
              <a:t>加入到购物车中的游戏道具可以进行更改数量，商品库存也会实时更新；</a:t>
            </a:r>
            <a:endParaRPr lang="zh-CN" altLang="en-US" sz="900"/>
          </a:p>
          <a:p>
            <a:pPr algn="ctr"/>
            <a:r>
              <a:rPr lang="zh-CN" altLang="en-US" sz="900">
                <a:sym typeface="+mn-ea"/>
              </a:rPr>
              <a:t>购物车中的游戏道具可以</a:t>
            </a:r>
            <a:r>
              <a:rPr lang="zh-CN" altLang="en-US" sz="900"/>
              <a:t>批量支付，支付成功后游戏道具从购物车删除，失败则继续保留在购物车，用户也可以自行删除购物车中的游戏道具；</a:t>
            </a:r>
            <a:endParaRPr lang="zh-CN" altLang="en-US" sz="900"/>
          </a:p>
          <a:p>
            <a:pPr algn="ctr"/>
            <a:r>
              <a:rPr lang="zh-CN" altLang="en-US" sz="900"/>
              <a:t>支付失败会将具体原因保存在</a:t>
            </a:r>
            <a:r>
              <a:rPr lang="zh-CN" altLang="en-US" sz="900"/>
              <a:t>数据库中。</a:t>
            </a:r>
            <a:endParaRPr lang="zh-CN" altLang="en-US" sz="900"/>
          </a:p>
        </p:txBody>
      </p:sp>
      <p:pic>
        <p:nvPicPr>
          <p:cNvPr id="2" name="加入购物车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19885" y="1203960"/>
            <a:ext cx="1620000" cy="3600000"/>
          </a:xfrm>
          <a:prstGeom prst="rect">
            <a:avLst/>
          </a:prstGeom>
        </p:spPr>
      </p:pic>
      <p:pic>
        <p:nvPicPr>
          <p:cNvPr id="5" name="支付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91455" y="1203960"/>
            <a:ext cx="1620000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4" repeatCount="indefinite" fill="remove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0">
              <p:cMediaNode>
                <p:cTn id="25" repeatCount="indefinite" fill="remove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  <p:bldP spid="6" grpId="1"/>
      <p:bldP spid="7" grpId="0"/>
      <p:bldP spid="7" grpId="1"/>
      <p:bldP spid="15" grpId="0"/>
      <p:bldP spid="1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70137" y="4069796"/>
            <a:ext cx="267568" cy="9701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6435" y="4231745"/>
            <a:ext cx="267567" cy="808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2" y="4518211"/>
            <a:ext cx="9140427" cy="6192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2" y="4407274"/>
            <a:ext cx="9140427" cy="740288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365760" y="320219"/>
            <a:ext cx="8421624" cy="31986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2070" b="1">
                <a:solidFill>
                  <a:srgbClr val="1E1E1E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管理员模块</a:t>
            </a:r>
            <a:endParaRPr lang="en-US" sz="2070"/>
          </a:p>
        </p:txBody>
      </p:sp>
      <p:sp>
        <p:nvSpPr>
          <p:cNvPr id="15" name="Text 1"/>
          <p:cNvSpPr/>
          <p:nvPr/>
        </p:nvSpPr>
        <p:spPr>
          <a:xfrm>
            <a:off x="1331540" y="1402383"/>
            <a:ext cx="2758105" cy="1007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Normal" pitchFamily="34" charset="-120"/>
                <a:sym typeface="+mn-ea"/>
              </a:rPr>
              <a:t>用户管理</a:t>
            </a:r>
            <a:endParaRPr lang="zh-CN" altLang="en-US" sz="126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Normal" pitchFamily="34" charset="-120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Normal" pitchFamily="34" charset="-120"/>
                <a:sym typeface="+mn-ea"/>
              </a:rPr>
              <a:t>商品</a:t>
            </a:r>
            <a:r>
              <a:rPr lang="zh-CN" altLang="en-US" sz="126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Normal" pitchFamily="34" charset="-120"/>
                <a:sym typeface="+mn-ea"/>
              </a:rPr>
              <a:t>管理与</a:t>
            </a:r>
            <a:r>
              <a:rPr lang="en-US" sz="126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Normal" pitchFamily="34" charset="-120"/>
                <a:sym typeface="+mn-ea"/>
              </a:rPr>
              <a:t>审核</a:t>
            </a:r>
            <a:endParaRPr lang="zh-CN" altLang="en-US" sz="126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Normal" pitchFamily="34" charset="-120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zh-CN" altLang="en-US" sz="126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Normal" pitchFamily="34" charset="-120"/>
                <a:sym typeface="+mn-ea"/>
              </a:rPr>
              <a:t>生成管理</a:t>
            </a:r>
            <a:r>
              <a:rPr lang="en-US" sz="126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Normal" pitchFamily="34" charset="-120"/>
                <a:sym typeface="+mn-ea"/>
              </a:rPr>
              <a:t>日志</a:t>
            </a:r>
            <a:endParaRPr lang="zh-CN" altLang="en-US" sz="126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Normal" pitchFamily="34" charset="-120"/>
            </a:endParaRPr>
          </a:p>
          <a:p>
            <a:pPr marL="0" indent="0" algn="l">
              <a:lnSpc>
                <a:spcPct val="130000"/>
              </a:lnSpc>
              <a:buNone/>
            </a:pPr>
            <a:endParaRPr lang="en-US" altLang="zh-CN" sz="126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 2"/>
          <p:cNvSpPr/>
          <p:nvPr/>
        </p:nvSpPr>
        <p:spPr>
          <a:xfrm>
            <a:off x="1331541" y="2136266"/>
            <a:ext cx="2751570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chemeClr val="tx1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技术实现</a:t>
            </a:r>
            <a:endParaRPr lang="en-US" sz="1440" b="1">
              <a:solidFill>
                <a:schemeClr val="tx1"/>
              </a:solidFill>
              <a:latin typeface="OPPOSans B" pitchFamily="34" charset="0"/>
              <a:ea typeface="OPPOSans B" pitchFamily="34" charset="-122"/>
              <a:cs typeface="OPPOSans B" pitchFamily="34" charset="-120"/>
            </a:endParaRPr>
          </a:p>
        </p:txBody>
      </p:sp>
      <p:sp>
        <p:nvSpPr>
          <p:cNvPr id="17" name="Text 3"/>
          <p:cNvSpPr/>
          <p:nvPr/>
        </p:nvSpPr>
        <p:spPr>
          <a:xfrm>
            <a:off x="1331595" y="2400300"/>
            <a:ext cx="3510915" cy="5035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权限控制：基于角色的访问控制（RBAC）操作审计：AdminLogs表记录</a:t>
            </a:r>
            <a:endParaRPr lang="en-US" sz="126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" name="Text 4"/>
          <p:cNvSpPr/>
          <p:nvPr/>
        </p:nvSpPr>
        <p:spPr>
          <a:xfrm>
            <a:off x="1331578" y="1131811"/>
            <a:ext cx="2760776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440" b="1">
                <a:solidFill>
                  <a:schemeClr val="tx1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功能点</a:t>
            </a:r>
            <a:endParaRPr lang="en-US" sz="1440" b="1">
              <a:solidFill>
                <a:schemeClr val="tx1"/>
              </a:solidFill>
              <a:latin typeface="OPPOSans B" pitchFamily="34" charset="0"/>
              <a:ea typeface="OPPOSans B" pitchFamily="34" charset="-122"/>
              <a:cs typeface="OPPOSans B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8" grpId="0"/>
      <p:bldP spid="16" grpId="0"/>
      <p:bldP spid="18" grpId="1"/>
      <p:bldP spid="16" grpId="1"/>
      <p:bldP spid="15" grpId="0"/>
      <p:bldP spid="17" grpId="0"/>
      <p:bldP spid="15" grpId="1"/>
      <p:bldP spid="1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0990" y="195580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用户管理功能</a:t>
            </a:r>
            <a:r>
              <a:rPr lang="en-US" altLang="zh-CN"/>
              <a:t>——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989330" y="555625"/>
            <a:ext cx="2881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编辑用户信息</a:t>
            </a:r>
            <a:endParaRPr lang="zh-CN" altLang="en-US" sz="1000"/>
          </a:p>
          <a:p>
            <a:pPr algn="ctr"/>
            <a:r>
              <a:rPr lang="zh-CN" altLang="en-US" sz="900">
                <a:sym typeface="+mn-ea"/>
              </a:rPr>
              <a:t>通过管理员界面</a:t>
            </a:r>
            <a:r>
              <a:rPr lang="en-US" altLang="zh-CN" sz="900">
                <a:sym typeface="+mn-ea"/>
              </a:rPr>
              <a:t>/</a:t>
            </a:r>
            <a:r>
              <a:rPr lang="zh-CN" altLang="en-US" sz="900">
                <a:sym typeface="+mn-ea"/>
              </a:rPr>
              <a:t>用户管理来编辑用户信息，包括基本信息更改、用户角色更改、信誉分更改等</a:t>
            </a:r>
            <a:r>
              <a:rPr lang="zh-CN" altLang="en-US" sz="900">
                <a:sym typeface="+mn-ea"/>
              </a:rPr>
              <a:t>功能。</a:t>
            </a:r>
            <a:endParaRPr lang="zh-CN" altLang="en-US" sz="9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38700" y="555625"/>
            <a:ext cx="2527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用户禁用</a:t>
            </a:r>
            <a:r>
              <a:rPr lang="en-US" altLang="zh-CN" sz="1000"/>
              <a:t>/</a:t>
            </a:r>
            <a:r>
              <a:rPr lang="zh-CN" altLang="en-US" sz="1000"/>
              <a:t>启用</a:t>
            </a:r>
            <a:endParaRPr lang="zh-CN" altLang="en-US" sz="1000"/>
          </a:p>
          <a:p>
            <a:pPr algn="ctr"/>
            <a:r>
              <a:rPr lang="zh-CN" altLang="en-US" sz="900"/>
              <a:t>用户禁用后信誉分清零，状态为红色禁用</a:t>
            </a:r>
            <a:r>
              <a:rPr lang="zh-CN" altLang="en-US" sz="900"/>
              <a:t>态；</a:t>
            </a:r>
            <a:endParaRPr lang="zh-CN" altLang="en-US" sz="900"/>
          </a:p>
          <a:p>
            <a:pPr algn="ctr"/>
            <a:r>
              <a:rPr lang="zh-CN" altLang="en-US" sz="900"/>
              <a:t>重新启用后信誉分赋为</a:t>
            </a:r>
            <a:r>
              <a:rPr lang="en-US" altLang="zh-CN" sz="900"/>
              <a:t>1</a:t>
            </a:r>
            <a:r>
              <a:rPr lang="zh-CN" altLang="en-US" sz="900"/>
              <a:t>，状态为绿色启用</a:t>
            </a:r>
            <a:r>
              <a:rPr lang="zh-CN" altLang="en-US" sz="900"/>
              <a:t>态。</a:t>
            </a:r>
            <a:endParaRPr lang="zh-CN" altLang="en-US" sz="900"/>
          </a:p>
        </p:txBody>
      </p:sp>
      <p:pic>
        <p:nvPicPr>
          <p:cNvPr id="5" name="管理员编辑用户信息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19885" y="1203960"/>
            <a:ext cx="1620000" cy="3600000"/>
          </a:xfrm>
          <a:prstGeom prst="rect">
            <a:avLst/>
          </a:prstGeom>
        </p:spPr>
      </p:pic>
      <p:pic>
        <p:nvPicPr>
          <p:cNvPr id="8" name="用户禁用启用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92090" y="1131570"/>
            <a:ext cx="1620000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4" repeatCount="indefinite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0">
              <p:cMediaNode>
                <p:cTn id="25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/>
      <p:bldP spid="6" grpId="1"/>
      <p:bldP spid="7" grpId="0"/>
      <p:bldP spid="7" grpId="1"/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0990" y="195580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商品管理功能</a:t>
            </a:r>
            <a:r>
              <a:rPr lang="en-US" altLang="zh-CN"/>
              <a:t>——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31190" y="525145"/>
            <a:ext cx="3529330" cy="660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游戏道具同意、拒绝</a:t>
            </a:r>
            <a:r>
              <a:rPr lang="zh-CN" altLang="en-US" sz="1000"/>
              <a:t>上架</a:t>
            </a:r>
            <a:endParaRPr lang="zh-CN" altLang="en-US" sz="1000"/>
          </a:p>
          <a:p>
            <a:pPr algn="ctr"/>
            <a:r>
              <a:rPr lang="zh-CN" altLang="en-US" sz="900">
                <a:sym typeface="+mn-ea"/>
              </a:rPr>
              <a:t>通过管理员界面</a:t>
            </a:r>
            <a:r>
              <a:rPr lang="en-US" altLang="zh-CN" sz="900">
                <a:sym typeface="+mn-ea"/>
              </a:rPr>
              <a:t>/</a:t>
            </a:r>
            <a:r>
              <a:rPr lang="zh-CN" altLang="en-US" sz="900">
                <a:sym typeface="+mn-ea"/>
              </a:rPr>
              <a:t>商品审核，实现对商品的审核上架、拒绝待重新审核功能，拒绝游戏道具上架需要填写原因。游戏道具上架后主界面刷新，可以看到上架后的</a:t>
            </a:r>
            <a:r>
              <a:rPr lang="zh-CN" altLang="en-US" sz="900">
                <a:sym typeface="+mn-ea"/>
              </a:rPr>
              <a:t>游戏道具。</a:t>
            </a:r>
            <a:endParaRPr lang="zh-CN" altLang="en-US" sz="9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08500" y="555625"/>
            <a:ext cx="2792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管理</a:t>
            </a:r>
            <a:r>
              <a:rPr lang="zh-CN" altLang="en-US" sz="1000"/>
              <a:t>游戏信息</a:t>
            </a:r>
            <a:endParaRPr lang="zh-CN" altLang="en-US" sz="1000"/>
          </a:p>
          <a:p>
            <a:pPr algn="ctr"/>
            <a:r>
              <a:rPr lang="zh-CN" altLang="en-US" sz="900"/>
              <a:t>对游戏道具表中的游戏道具信息进行更改或下架待重新审核</a:t>
            </a:r>
            <a:r>
              <a:rPr lang="zh-CN" altLang="en-US" sz="900"/>
              <a:t>上架。</a:t>
            </a:r>
            <a:endParaRPr lang="zh-CN" altLang="en-US" sz="900"/>
          </a:p>
        </p:txBody>
      </p:sp>
      <p:pic>
        <p:nvPicPr>
          <p:cNvPr id="2" name="商品审核与审核后商品展示界面刷新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67180" y="1216025"/>
            <a:ext cx="1620000" cy="3600000"/>
          </a:xfrm>
          <a:prstGeom prst="rect">
            <a:avLst/>
          </a:prstGeom>
        </p:spPr>
      </p:pic>
      <p:pic>
        <p:nvPicPr>
          <p:cNvPr id="3" name="商品管理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95240" y="1131570"/>
            <a:ext cx="1620000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4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0">
              <p:cMediaNode>
                <p:cTn id="25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6" grpId="0"/>
      <p:bldP spid="6" grpId="1"/>
      <p:bldP spid="7" grpId="0"/>
      <p:bldP spid="7" grpId="1"/>
      <p:bldP spid="15" grpId="0"/>
      <p:bldP spid="1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12958" y="1122334"/>
            <a:ext cx="5613" cy="34810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9842" y="3914406"/>
            <a:ext cx="652879" cy="68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0464" y="1970288"/>
            <a:ext cx="1011736" cy="8729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027963" y="2095615"/>
            <a:ext cx="885880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050" b="1">
                <a:solidFill>
                  <a:srgbClr val="FFFFFF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04</a:t>
            </a:r>
            <a:endParaRPr lang="en-US" sz="405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0464" y="1851950"/>
            <a:ext cx="5223074" cy="11199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176859" y="2153324"/>
            <a:ext cx="3948322" cy="50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3330" b="1">
                <a:solidFill>
                  <a:srgbClr val="000000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数据流设计</a:t>
            </a:r>
            <a:endParaRPr lang="en-US" sz="3330"/>
          </a:p>
        </p:txBody>
      </p:sp>
      <p:sp>
        <p:nvSpPr>
          <p:cNvPr id="8" name="Text 2"/>
          <p:cNvSpPr/>
          <p:nvPr/>
        </p:nvSpPr>
        <p:spPr>
          <a:xfrm>
            <a:off x="3338830" y="2938780"/>
            <a:ext cx="2466340" cy="138938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1.前端——后端通信</a:t>
            </a:r>
            <a:endParaRPr lang="en-US" sz="162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2.后端——数据库交互</a:t>
            </a:r>
            <a:endParaRPr lang="en-US" sz="162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3.异常处理</a:t>
            </a:r>
            <a:endParaRPr lang="en-US" sz="162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5" grpId="1"/>
      <p:bldP spid="7" grpId="1"/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70137" y="4069796"/>
            <a:ext cx="267568" cy="9701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6435" y="4231745"/>
            <a:ext cx="267567" cy="808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2" y="4518211"/>
            <a:ext cx="9140427" cy="6192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2" y="4407274"/>
            <a:ext cx="9140427" cy="74028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66206" y="656818"/>
            <a:ext cx="90579" cy="90579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23475" y="656818"/>
            <a:ext cx="90579" cy="9057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166206" y="2350587"/>
            <a:ext cx="90579" cy="90579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23475" y="2350587"/>
            <a:ext cx="90579" cy="90579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31921" y="4233414"/>
            <a:ext cx="90579" cy="9058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06330" y="3588254"/>
            <a:ext cx="90579" cy="9058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553085" y="2139633"/>
            <a:ext cx="1568450" cy="2876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</a:t>
            </a:r>
            <a:r>
              <a:rPr lang="en-US" sz="1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端→数据库交互</a:t>
            </a:r>
            <a:r>
              <a:rPr lang="zh-CN" altLang="en-US" sz="1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Text 1"/>
          <p:cNvSpPr/>
          <p:nvPr/>
        </p:nvSpPr>
        <p:spPr>
          <a:xfrm>
            <a:off x="2121535" y="3562985"/>
            <a:ext cx="2115185" cy="4000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前端：try/catch捕获网络错误</a:t>
            </a:r>
            <a:endParaRPr lang="en-US" sz="10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后端：try/catch + 500错误码返回</a:t>
            </a:r>
            <a:endParaRPr lang="en-US" sz="10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1" name="Text 2"/>
          <p:cNvSpPr/>
          <p:nvPr/>
        </p:nvSpPr>
        <p:spPr>
          <a:xfrm>
            <a:off x="552883" y="820217"/>
            <a:ext cx="1426337" cy="2794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前端→后端通信</a:t>
            </a:r>
            <a:r>
              <a:rPr lang="zh-CN" altLang="en-US" sz="1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Text 3"/>
          <p:cNvSpPr/>
          <p:nvPr/>
        </p:nvSpPr>
        <p:spPr>
          <a:xfrm>
            <a:off x="179070" y="213360"/>
            <a:ext cx="8421624" cy="33210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algn="l">
              <a:lnSpc>
                <a:spcPct val="120000"/>
              </a:lnSpc>
              <a:buClrTx/>
              <a:buSzTx/>
              <a:buFontTx/>
              <a:buNone/>
            </a:pPr>
            <a:r>
              <a:rPr lang="en-US" sz="1800">
                <a:latin typeface="宋体" panose="02010600030101010101" pitchFamily="2" charset="-122"/>
                <a:ea typeface="宋体" panose="02010600030101010101" pitchFamily="2" charset="-122"/>
              </a:rPr>
              <a:t>4.1 数据流设计</a:t>
            </a:r>
            <a:endParaRPr lang="en-US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Text 4"/>
          <p:cNvSpPr/>
          <p:nvPr/>
        </p:nvSpPr>
        <p:spPr>
          <a:xfrm>
            <a:off x="2123440" y="2607945"/>
            <a:ext cx="2004060" cy="4000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ORM工具：原生SQL查询</a:t>
            </a:r>
            <a:endParaRPr lang="en-US" sz="10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事务处理：批量操作保证一致性</a:t>
            </a:r>
            <a:endParaRPr lang="en-US" sz="10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4" name="Text 5"/>
          <p:cNvSpPr/>
          <p:nvPr/>
        </p:nvSpPr>
        <p:spPr>
          <a:xfrm>
            <a:off x="2123440" y="948055"/>
            <a:ext cx="5287010" cy="10001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协议：HTTP/HTTPS</a:t>
            </a:r>
            <a:endParaRPr lang="en-US" sz="10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数据格式：JSON</a:t>
            </a:r>
            <a:endParaRPr lang="en-US" sz="10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典型流程：</a:t>
            </a:r>
            <a:endParaRPr lang="en-US" sz="10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用户登录：前端发送POST /login → 后端验证 → 返回Token</a:t>
            </a:r>
            <a:endParaRPr lang="en-US" sz="10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商品购买：前端调用POST /cart/add → 后端更新库存与订单表</a:t>
            </a:r>
            <a:endParaRPr lang="en-US" sz="100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5" name="Text 6"/>
          <p:cNvSpPr/>
          <p:nvPr/>
        </p:nvSpPr>
        <p:spPr>
          <a:xfrm>
            <a:off x="552883" y="3219950"/>
            <a:ext cx="1426337" cy="2876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异常处理</a:t>
            </a:r>
            <a:r>
              <a:rPr lang="zh-CN" altLang="en-US" sz="144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B" pitchFamily="34" charset="-120"/>
              </a:rPr>
              <a:t>：</a:t>
            </a:r>
            <a:endParaRPr lang="zh-CN" altLang="en-US" sz="144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OPPOSans B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1" grpId="0"/>
      <p:bldP spid="24" grpId="0"/>
      <p:bldP spid="21" grpId="1"/>
      <p:bldP spid="24" grpId="1"/>
      <p:bldP spid="19" grpId="0"/>
      <p:bldP spid="23" grpId="0"/>
      <p:bldP spid="19" grpId="1"/>
      <p:bldP spid="23" grpId="1"/>
      <p:bldP spid="20" grpId="0"/>
      <p:bldP spid="25" grpId="0"/>
      <p:bldP spid="20" grpId="1"/>
      <p:bldP spid="2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12958" y="1122334"/>
            <a:ext cx="5613" cy="34810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9842" y="3914406"/>
            <a:ext cx="652879" cy="68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0464" y="1822333"/>
            <a:ext cx="1011736" cy="8729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027963" y="1947660"/>
            <a:ext cx="885880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050" b="1">
                <a:solidFill>
                  <a:srgbClr val="FFFFFF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01</a:t>
            </a:r>
            <a:endParaRPr lang="en-US" sz="405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0464" y="1703995"/>
            <a:ext cx="5223074" cy="11199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176859" y="2005369"/>
            <a:ext cx="3948322" cy="50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3330" b="1">
                <a:solidFill>
                  <a:srgbClr val="000000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项目概述</a:t>
            </a:r>
            <a:endParaRPr lang="en-US" sz="3330"/>
          </a:p>
        </p:txBody>
      </p:sp>
      <p:sp>
        <p:nvSpPr>
          <p:cNvPr id="8" name="Text 2"/>
          <p:cNvSpPr/>
          <p:nvPr/>
        </p:nvSpPr>
        <p:spPr>
          <a:xfrm>
            <a:off x="3851910" y="2860040"/>
            <a:ext cx="1378585" cy="65722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1.项目背景</a:t>
            </a:r>
            <a:endParaRPr lang="en-US" sz="162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2.技术选型</a:t>
            </a:r>
            <a:endParaRPr lang="en-US" sz="162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5" grpId="1"/>
      <p:bldP spid="7" grpId="1"/>
      <p:bldP spid="8" grpId="0"/>
      <p:bldP spid="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3"/>
          <p:cNvSpPr/>
          <p:nvPr/>
        </p:nvSpPr>
        <p:spPr>
          <a:xfrm>
            <a:off x="179705" y="170180"/>
            <a:ext cx="8421624" cy="33210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>
                <a:latin typeface="宋体" panose="02010600030101010101" pitchFamily="2" charset="-122"/>
                <a:ea typeface="宋体" panose="02010600030101010101" pitchFamily="2" charset="-122"/>
              </a:rPr>
              <a:t>4.2 </a:t>
            </a:r>
            <a:r>
              <a:rPr lang="en-US">
                <a:latin typeface="Arial Rounded MT Bold" panose="020F0704030504030204" charset="0"/>
                <a:ea typeface="宋体" panose="02010600030101010101" pitchFamily="2" charset="-122"/>
                <a:cs typeface="Arial Rounded MT Bold" panose="020F0704030504030204" charset="0"/>
              </a:rPr>
              <a:t>Jmeter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性能测试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" y="2644140"/>
            <a:ext cx="8874760" cy="24415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830" y="731520"/>
            <a:ext cx="4411980" cy="471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</a:rPr>
              <a:t>线程组配置：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50个用户，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每个用户执行</a:t>
            </a:r>
            <a:r>
              <a:rPr lang="en-US" altLang="zh-CN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10 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次，总共执行</a:t>
            </a:r>
            <a:r>
              <a:rPr lang="en-US" altLang="zh-CN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500 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次请求，</a:t>
            </a:r>
            <a:r>
              <a:rPr lang="en-US" altLang="zh-CN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JMeter 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每</a:t>
            </a:r>
            <a:r>
              <a:rPr lang="en-US" altLang="zh-CN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0.6 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秒启动</a:t>
            </a:r>
            <a:r>
              <a:rPr lang="en-US" altLang="zh-CN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1 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个线程，系统压力较平滑。</a:t>
            </a:r>
            <a:endParaRPr lang="zh-CN" altLang="en-US" sz="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9705" y="2284095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4.2.1 </a:t>
            </a:r>
            <a:r>
              <a:rPr lang="zh-CN" altLang="en-US"/>
              <a:t>聚合报告：</a:t>
            </a:r>
            <a:endParaRPr lang="zh-CN" altLang="en-US"/>
          </a:p>
        </p:txBody>
      </p:sp>
      <p:graphicFrame>
        <p:nvGraphicFramePr>
          <p:cNvPr id="28" name="表格 27"/>
          <p:cNvGraphicFramePr/>
          <p:nvPr/>
        </p:nvGraphicFramePr>
        <p:xfrm>
          <a:off x="579120" y="1323975"/>
          <a:ext cx="7863840" cy="838200"/>
        </p:xfrm>
        <a:graphic>
          <a:graphicData uri="http://schemas.openxmlformats.org/drawingml/2006/table">
            <a:tbl>
              <a:tblPr/>
              <a:tblGrid>
                <a:gridCol w="2621280"/>
                <a:gridCol w="2621280"/>
                <a:gridCol w="2621280"/>
              </a:tblGrid>
              <a:tr h="0">
                <a:tc>
                  <a:txBody>
                    <a:bodyPr/>
                    <a:p>
                      <a:pPr algn="ctr"/>
                      <a:r>
                        <a:rPr lang="zh-CN" altLang="en-US" sz="1100"/>
                        <a:t>参数项</a:t>
                      </a:r>
                      <a:endParaRPr lang="zh-CN" altLang="en-US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100"/>
                        <a:t>配置</a:t>
                      </a:r>
                      <a:endParaRPr lang="zh-CN" altLang="en-US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100"/>
                        <a:t>说明</a:t>
                      </a:r>
                      <a:endParaRPr lang="zh-CN" altLang="en-US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lang="zh-CN" altLang="en-US" sz="1100"/>
                        <a:t>线程数 </a:t>
                      </a:r>
                      <a:r>
                        <a:rPr lang="en-US" altLang="zh-CN" sz="1100"/>
                        <a:t>(Users)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100"/>
                        <a:t>50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100"/>
                        <a:t>模拟 </a:t>
                      </a:r>
                      <a:r>
                        <a:rPr lang="en-US" altLang="zh-CN" sz="1100"/>
                        <a:t>50 </a:t>
                      </a:r>
                      <a:r>
                        <a:rPr lang="zh-CN" altLang="en-US" sz="1100"/>
                        <a:t>个并发用户</a:t>
                      </a:r>
                      <a:endParaRPr lang="zh-CN" altLang="en-US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lang="zh-CN" altLang="en-US" sz="1100"/>
                        <a:t>循环次数</a:t>
                      </a:r>
                      <a:endParaRPr lang="zh-CN" altLang="en-US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100"/>
                        <a:t>10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100"/>
                        <a:t>每个用户执行 </a:t>
                      </a:r>
                      <a:r>
                        <a:rPr lang="en-US" altLang="zh-CN" sz="1100"/>
                        <a:t>10 </a:t>
                      </a:r>
                      <a:r>
                        <a:rPr lang="zh-CN" altLang="en-US" sz="1100"/>
                        <a:t>次，总计 </a:t>
                      </a:r>
                      <a:r>
                        <a:rPr lang="en-US" altLang="zh-CN" sz="1100"/>
                        <a:t>500 </a:t>
                      </a:r>
                      <a:r>
                        <a:rPr lang="zh-CN" altLang="en-US" sz="1100"/>
                        <a:t>次</a:t>
                      </a:r>
                      <a:r>
                        <a:rPr lang="en-US" altLang="zh-CN" sz="1100"/>
                        <a:t>/</a:t>
                      </a:r>
                      <a:r>
                        <a:rPr lang="zh-CN" altLang="en-US" sz="1100"/>
                        <a:t>接口</a:t>
                      </a:r>
                      <a:endParaRPr lang="zh-CN" altLang="en-US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lang="en-US" altLang="zh-CN" sz="1100"/>
                        <a:t>Ramp-Up </a:t>
                      </a:r>
                      <a:r>
                        <a:rPr lang="zh-CN" altLang="en-US" sz="1100"/>
                        <a:t>时间</a:t>
                      </a:r>
                      <a:endParaRPr lang="zh-CN" altLang="en-US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100"/>
                        <a:t>30 </a:t>
                      </a:r>
                      <a:r>
                        <a:rPr lang="zh-CN" altLang="en-US" sz="1100"/>
                        <a:t>秒</a:t>
                      </a:r>
                      <a:endParaRPr lang="zh-CN" altLang="en-US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100"/>
                        <a:t>每 </a:t>
                      </a:r>
                      <a:r>
                        <a:rPr lang="en-US" altLang="zh-CN" sz="1100"/>
                        <a:t>0.6 </a:t>
                      </a:r>
                      <a:r>
                        <a:rPr lang="zh-CN" altLang="en-US" sz="1100"/>
                        <a:t>秒启动一个线程（</a:t>
                      </a:r>
                      <a:r>
                        <a:rPr lang="en-US" altLang="zh-CN" sz="1100"/>
                        <a:t>30 / 50 = 0.6s</a:t>
                      </a:r>
                      <a:r>
                        <a:rPr lang="zh-CN" altLang="en-US" sz="1100"/>
                        <a:t>）</a:t>
                      </a:r>
                      <a:endParaRPr lang="zh-CN" altLang="en-US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algn="ctr"/>
                      <a:r>
                        <a:rPr lang="zh-CN" altLang="en-US" sz="1100"/>
                        <a:t>请求总数</a:t>
                      </a:r>
                      <a:endParaRPr lang="zh-CN" altLang="en-US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100"/>
                        <a:t>50 × 10 = 500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1100"/>
                        <a:t>每个请求（</a:t>
                      </a:r>
                      <a:r>
                        <a:rPr lang="en-US" altLang="zh-CN" sz="1100"/>
                        <a:t>label</a:t>
                      </a:r>
                      <a:r>
                        <a:rPr lang="zh-CN" altLang="en-US" sz="1100"/>
                        <a:t>）约执行了 </a:t>
                      </a:r>
                      <a:r>
                        <a:rPr lang="en-US" altLang="zh-CN" sz="1100"/>
                        <a:t>500 </a:t>
                      </a:r>
                      <a:r>
                        <a:rPr lang="zh-CN" altLang="en-US" sz="1100"/>
                        <a:t>次</a:t>
                      </a:r>
                      <a:endParaRPr lang="zh-CN" altLang="en-US" sz="11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11" grpId="0"/>
      <p:bldP spid="11" grpId="1"/>
      <p:bldP spid="27" grpId="0"/>
      <p:bldP spid="2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2095" y="19558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4.2.2 </a:t>
            </a:r>
            <a:r>
              <a:rPr lang="zh-CN" altLang="en-US" sz="1200"/>
              <a:t>相关接口：</a:t>
            </a:r>
            <a:endParaRPr lang="zh-CN" altLang="en-US" sz="1200"/>
          </a:p>
        </p:txBody>
      </p:sp>
      <p:graphicFrame>
        <p:nvGraphicFramePr>
          <p:cNvPr id="9" name="表格 8"/>
          <p:cNvGraphicFramePr/>
          <p:nvPr/>
        </p:nvGraphicFramePr>
        <p:xfrm>
          <a:off x="972820" y="1044575"/>
          <a:ext cx="3255010" cy="975360"/>
        </p:xfrm>
        <a:graphic>
          <a:graphicData uri="http://schemas.openxmlformats.org/drawingml/2006/table">
            <a:tbl>
              <a:tblPr/>
              <a:tblGrid>
                <a:gridCol w="1607185"/>
                <a:gridCol w="1647825"/>
              </a:tblGrid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接口路径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中文说明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/login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用户登录接口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/user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获取当前用户信息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/users/testUserID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根据用户ID查询用户信息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/admin/users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管理员获取用户列表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/admin/users/testUser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管理员查询指定用户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/admin/users/testUser/disable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管理员禁用用户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/admin/users/testUser/enable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管理员启用用户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976630" y="771525"/>
            <a:ext cx="3250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用户相关接口：</a:t>
            </a:r>
            <a:endParaRPr lang="zh-CN" altLang="en-US" sz="1000"/>
          </a:p>
        </p:txBody>
      </p:sp>
      <p:sp>
        <p:nvSpPr>
          <p:cNvPr id="11" name="文本框 10"/>
          <p:cNvSpPr txBox="1"/>
          <p:nvPr/>
        </p:nvSpPr>
        <p:spPr>
          <a:xfrm>
            <a:off x="4860290" y="771525"/>
            <a:ext cx="32861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游戏道具相关接口：</a:t>
            </a:r>
            <a:endParaRPr lang="zh-CN" altLang="en-US" sz="1000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4860925" y="1059180"/>
          <a:ext cx="3297555" cy="1143000"/>
        </p:xfrm>
        <a:graphic>
          <a:graphicData uri="http://schemas.openxmlformats.org/drawingml/2006/table">
            <a:tbl>
              <a:tblPr/>
              <a:tblGrid>
                <a:gridCol w="1656715"/>
                <a:gridCol w="1640840"/>
              </a:tblGrid>
              <a:tr h="16764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接口路径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中文说明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12192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/items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获取商品列表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/items/testItemID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根据商品ID获取商品详情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/items/upload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上传商品信息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/admin/items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管理员获取所有商品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/admin/items/testItem/approve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审核通过商品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/admin/items/testItem/disable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管理员下架商品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/admin/items/testItem/reject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审核拒绝商品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/admin/products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获取已通过审核的商品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970915" y="3348990"/>
            <a:ext cx="32334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订单相关接口：</a:t>
            </a:r>
            <a:endParaRPr lang="zh-CN" altLang="en-US" sz="1000"/>
          </a:p>
        </p:txBody>
      </p:sp>
      <p:sp>
        <p:nvSpPr>
          <p:cNvPr id="14" name="文本框 13"/>
          <p:cNvSpPr txBox="1"/>
          <p:nvPr/>
        </p:nvSpPr>
        <p:spPr>
          <a:xfrm>
            <a:off x="4897120" y="2529205"/>
            <a:ext cx="3249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交易记录相关接口：</a:t>
            </a:r>
            <a:endParaRPr lang="zh-CN" altLang="en-US" sz="1000"/>
          </a:p>
        </p:txBody>
      </p:sp>
      <p:sp>
        <p:nvSpPr>
          <p:cNvPr id="15" name="文本框 14"/>
          <p:cNvSpPr txBox="1"/>
          <p:nvPr/>
        </p:nvSpPr>
        <p:spPr>
          <a:xfrm>
            <a:off x="970915" y="2202180"/>
            <a:ext cx="32346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购物车相关接口：</a:t>
            </a:r>
            <a:endParaRPr lang="zh-CN" altLang="en-US" sz="1000"/>
          </a:p>
        </p:txBody>
      </p:sp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4897120" y="2819400"/>
          <a:ext cx="3242945" cy="243840"/>
        </p:xfrm>
        <a:graphic>
          <a:graphicData uri="http://schemas.openxmlformats.org/drawingml/2006/table">
            <a:tbl>
              <a:tblPr/>
              <a:tblGrid>
                <a:gridCol w="1626870"/>
                <a:gridCol w="1616075"/>
              </a:tblGrid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接口路径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中文说明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/transactions/batch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批量记录交易信息（与订单关联）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3"/>
            </p:custDataLst>
          </p:nvPr>
        </p:nvGraphicFramePr>
        <p:xfrm>
          <a:off x="971550" y="3627755"/>
          <a:ext cx="3232785" cy="731520"/>
        </p:xfrm>
        <a:graphic>
          <a:graphicData uri="http://schemas.openxmlformats.org/drawingml/2006/table">
            <a:tbl>
              <a:tblPr/>
              <a:tblGrid>
                <a:gridCol w="1610360"/>
                <a:gridCol w="1622425"/>
              </a:tblGrid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接口路径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中文说明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/order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创建单个订单（旧接口）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/orders?buyerID=testUserID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查询用户的订单列表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/orders/batch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批量创建订单（每个商品单独成一个订单）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/orders/batch/status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批量更新订单状态（如“已支付”）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/>
        </p:nvGraphicFramePr>
        <p:xfrm>
          <a:off x="976630" y="2441575"/>
          <a:ext cx="3228340" cy="609600"/>
        </p:xfrm>
        <a:graphic>
          <a:graphicData uri="http://schemas.openxmlformats.org/drawingml/2006/table">
            <a:tbl>
              <a:tblPr/>
              <a:tblGrid>
                <a:gridCol w="1603375"/>
                <a:gridCol w="1624965"/>
              </a:tblGrid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接口路径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中文说明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/cart/add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添加商品到购物车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/cart/testUserID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获取用户购物车内容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/cart/testUserID/testItemID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获取用户购物车中特定商品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  <a:tr h="0"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/cart/clear-purchased/:UserID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algn="l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dk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清除购物车中已购买的商品</a:t>
                      </a:r>
                      <a:endParaRPr lang="zh-CN" altLang="en-US" sz="800">
                        <a:solidFill>
                          <a:schemeClr val="dk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bg2"/>
                      </a:solidFill>
                      <a:prstDash val="solid"/>
                    </a:lnL>
                    <a:lnR w="12700">
                      <a:solidFill>
                        <a:schemeClr val="bg2"/>
                      </a:solidFill>
                      <a:prstDash val="solid"/>
                    </a:lnR>
                    <a:lnT w="12700">
                      <a:solidFill>
                        <a:schemeClr val="bg2"/>
                      </a:solidFill>
                      <a:prstDash val="solid"/>
                    </a:lnT>
                    <a:lnB w="12700">
                      <a:solidFill>
                        <a:schemeClr val="bg2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5" grpId="0"/>
      <p:bldP spid="15" grpId="1"/>
      <p:bldP spid="13" grpId="0"/>
      <p:bldP spid="13" grpId="1"/>
      <p:bldP spid="11" grpId="0"/>
      <p:bldP spid="11" grpId="1"/>
      <p:bldP spid="14" grpId="0"/>
      <p:bldP spid="1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095" y="19558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4.2.3 </a:t>
            </a:r>
            <a:r>
              <a:rPr lang="zh-CN" altLang="en-US" sz="1200"/>
              <a:t>接口性能核心统计总览：</a:t>
            </a:r>
            <a:endParaRPr lang="zh-CN" altLang="en-US" sz="1200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121410" y="555625"/>
          <a:ext cx="6934200" cy="17291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69440"/>
                <a:gridCol w="1667510"/>
                <a:gridCol w="3397250"/>
              </a:tblGrid>
              <a:tr h="215900">
                <a:tc>
                  <a:txBody>
                    <a:bodyPr/>
                    <a:p>
                      <a:pPr algn="ctr"/>
                      <a:r>
                        <a:rPr lang="zh-CN" altLang="en-US" sz="900">
                          <a:solidFill>
                            <a:schemeClr val="tx1"/>
                          </a:solidFill>
                        </a:rPr>
                        <a:t>分类</a:t>
                      </a:r>
                      <a:endParaRPr lang="zh-CN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900">
                          <a:solidFill>
                            <a:schemeClr val="tx1"/>
                          </a:solidFill>
                        </a:rPr>
                        <a:t>值</a:t>
                      </a:r>
                      <a:endParaRPr lang="zh-CN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900">
                          <a:solidFill>
                            <a:schemeClr val="tx1"/>
                          </a:solidFill>
                        </a:rPr>
                        <a:t>分析结论</a:t>
                      </a:r>
                      <a:endParaRPr lang="zh-CN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16535"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总请求数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11200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覆盖多个模块，负载适中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23850"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平均响应时间（总体）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4ms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系统整体响应非常快，说明大部分接口处理逻辑轻量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16535"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最大响应时间（总体）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34ms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没有明显阻塞或超时，符合预期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23850"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异常率（总体）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2.97% 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⚠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️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存在少量接口失败，需重点排查相关业务逻辑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16535"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吞吐量（整体）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367.7/sec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非常优秀的系统处理能力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15900"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总接收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/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发送带宽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1608.01 KB/sec / 81.53 KB/sec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marL="273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网络带宽无瓶颈，数据压缩效率良好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9525" marR="9525" marT="9525" marB="9525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3" name="文本框 42"/>
          <p:cNvSpPr txBox="1"/>
          <p:nvPr>
            <p:custDataLst>
              <p:tags r:id="rId2"/>
            </p:custDataLst>
          </p:nvPr>
        </p:nvSpPr>
        <p:spPr>
          <a:xfrm>
            <a:off x="323215" y="242189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4.2.4 </a:t>
            </a:r>
            <a:r>
              <a:rPr lang="zh-CN" altLang="en-US" sz="1200"/>
              <a:t>异常</a:t>
            </a:r>
            <a:r>
              <a:rPr lang="zh-CN" altLang="en-US" sz="1200"/>
              <a:t>接口汇总：</a:t>
            </a:r>
            <a:endParaRPr lang="zh-CN" altLang="en-US" sz="1200"/>
          </a:p>
        </p:txBody>
      </p:sp>
      <p:graphicFrame>
        <p:nvGraphicFramePr>
          <p:cNvPr id="44" name="表格 43"/>
          <p:cNvGraphicFramePr/>
          <p:nvPr>
            <p:custDataLst>
              <p:tags r:id="rId3"/>
            </p:custDataLst>
          </p:nvPr>
        </p:nvGraphicFramePr>
        <p:xfrm>
          <a:off x="1121410" y="2720975"/>
          <a:ext cx="6948805" cy="2282190"/>
        </p:xfrm>
        <a:graphic>
          <a:graphicData uri="http://schemas.openxmlformats.org/drawingml/2006/table">
            <a:tbl>
              <a:tblPr/>
              <a:tblGrid>
                <a:gridCol w="1875790"/>
                <a:gridCol w="1646555"/>
                <a:gridCol w="3426460"/>
              </a:tblGrid>
              <a:tr h="264795">
                <a:tc>
                  <a:txBody>
                    <a:bodyPr/>
                    <a:p>
                      <a:pPr algn="ctr"/>
                      <a:r>
                        <a:rPr lang="zh-CN" altLang="en-US" sz="900"/>
                        <a:t>接口</a:t>
                      </a:r>
                      <a:endParaRPr lang="zh-CN" altLang="en-US" sz="9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900"/>
                        <a:t>异常率</a:t>
                      </a:r>
                      <a:endParaRPr lang="zh-CN" altLang="en-US" sz="9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900"/>
                        <a:t>说明</a:t>
                      </a:r>
                      <a:endParaRPr lang="zh-CN" altLang="en-US" sz="900"/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49910">
                <a:tc>
                  <a:txBody>
                    <a:bodyPr/>
                    <a:p>
                      <a:pPr algn="ctr"/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/orders/batch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98.00% ❌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批量创建订单失败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——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订单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ID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由前端生成，使用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Jmeter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循环测试时，只能人为传入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次参数，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Jmeter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不能动态的更新订单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ID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导致异常，属于设计缺陷。不影响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实际使用，可以忽略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45135">
                <a:tc>
                  <a:txBody>
                    <a:bodyPr/>
                    <a:p>
                      <a:pPr algn="ctr"/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/transactions/batch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98.00% ❌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批量交易创建与批量订单创建绑定，订单创建失败则意味着交易信息无法更新。不影响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实际使用，可以忽略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425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/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cart/testUserID/testItemID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1.8%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部分商品或用户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ID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在测试时未及时创建或已被删除。高并发下数据未同步。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94640">
                <a:tc>
                  <a:txBody>
                    <a:bodyPr/>
                    <a:p>
                      <a:pPr algn="ctr"/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/admin/users/testUser/disable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14.60% 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⚠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️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尝试禁用不存在或已禁用的用户；可能多次禁用导致约束失败（如逻辑删除后无效）。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42570">
                <a:tc>
                  <a:txBody>
                    <a:bodyPr/>
                    <a:p>
                      <a:pPr algn="ctr"/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/admin/items/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testUser/enable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14.00% 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⚠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️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是对用户禁用后的再启用，上一步禁用失败导致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启用也失败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42570">
                <a:tc>
                  <a:txBody>
                    <a:bodyPr/>
                    <a:p>
                      <a:pPr algn="ctr"/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</a:rPr>
                        <a:t>/admin/items/testItem/disable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14.60% </a:t>
                      </a:r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⚠</a:t>
                      </a:r>
                      <a:r>
                        <a:rPr lang="en-US" altLang="zh-CN" sz="800">
                          <a:latin typeface="黑体" panose="02010609060101010101" charset="-122"/>
                          <a:ea typeface="黑体" panose="02010609060101010101" charset="-122"/>
                          <a:cs typeface="黑体" panose="02010609060101010101" charset="-122"/>
                        </a:rPr>
                        <a:t>️</a:t>
                      </a:r>
                      <a:endParaRPr lang="en-US" altLang="zh-CN" sz="800">
                        <a:latin typeface="黑体" panose="02010609060101010101" charset="-122"/>
                        <a:ea typeface="黑体" panose="02010609060101010101" charset="-122"/>
                        <a:cs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zh-CN" altLang="en-US" sz="800">
                          <a:latin typeface="黑体" panose="02010609060101010101" charset="-122"/>
                          <a:ea typeface="黑体" panose="02010609060101010101" charset="-122"/>
                        </a:rPr>
                        <a:t>多线程测试下可能重复操作同一商品，造成状态错误或重复更新失败。</a:t>
                      </a:r>
                      <a:endParaRPr lang="zh-CN" altLang="en-US" sz="8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6" name="文本框 45"/>
          <p:cNvSpPr txBox="1"/>
          <p:nvPr/>
        </p:nvSpPr>
        <p:spPr>
          <a:xfrm>
            <a:off x="8171815" y="1887855"/>
            <a:ext cx="871220" cy="3255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由于</a:t>
            </a:r>
            <a:r>
              <a:rPr lang="en-US" altLang="zh-CN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if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语句控制，每一个循环只处理一次批量创建订单，</a:t>
            </a:r>
            <a:r>
              <a:rPr lang="en-US" altLang="zh-CN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50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个用户只有最先进入的用户成功创建了订单，故成功率为（</a:t>
            </a:r>
            <a:r>
              <a:rPr lang="en-US" altLang="zh-CN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(1-1/50)*100%=98%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）。事实上在前端对于同时生成的订单，订单</a:t>
            </a:r>
            <a:r>
              <a:rPr lang="en-US" altLang="zh-CN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生成算法并不同，所以单用户只有同时处理大批量购物车，或者多用户高并发访问超过系统承载量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时才有概率创建订单失败，</a:t>
            </a:r>
            <a:r>
              <a:rPr lang="zh-CN" altLang="en-US" sz="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故这里的异常可以忽略不计。</a:t>
            </a:r>
            <a:endParaRPr lang="zh-CN" altLang="en-US" sz="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443980" y="3253740"/>
            <a:ext cx="584200" cy="27813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" name="曲线连接符 49"/>
          <p:cNvCxnSpPr>
            <a:stCxn id="49" idx="6"/>
          </p:cNvCxnSpPr>
          <p:nvPr/>
        </p:nvCxnSpPr>
        <p:spPr>
          <a:xfrm>
            <a:off x="7028180" y="3392805"/>
            <a:ext cx="1207770" cy="8255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FF0000"/>
            </a:solidFill>
            <a:prstDash val="sysDot"/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3" grpId="0"/>
      <p:bldP spid="43" grpId="1"/>
      <p:bldP spid="49" grpId="0" animBg="1"/>
      <p:bldP spid="46" grpId="0"/>
      <p:bldP spid="49" grpId="1" animBg="1"/>
      <p:bldP spid="4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2095" y="19558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4.2.5 </a:t>
            </a:r>
            <a:r>
              <a:rPr lang="zh-CN" altLang="en-US" sz="1200"/>
              <a:t>响应时间统计</a:t>
            </a:r>
            <a:r>
              <a:rPr lang="en-US" altLang="zh-CN" sz="1200"/>
              <a:t>(</a:t>
            </a:r>
            <a:r>
              <a:rPr lang="zh-CN" altLang="en-US" sz="1200"/>
              <a:t>单位</a:t>
            </a:r>
            <a:r>
              <a:rPr lang="en-US" altLang="zh-CN" sz="1200"/>
              <a:t>:ms)</a:t>
            </a:r>
            <a:r>
              <a:rPr lang="zh-CN" altLang="en-US" sz="1200"/>
              <a:t>：</a:t>
            </a:r>
            <a:endParaRPr lang="zh-CN" altLang="en-US" sz="1200"/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121410" y="555625"/>
          <a:ext cx="6934200" cy="17760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5285"/>
                <a:gridCol w="983615"/>
                <a:gridCol w="1026795"/>
                <a:gridCol w="3278505"/>
              </a:tblGrid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 b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接口</a:t>
                      </a:r>
                      <a:endParaRPr lang="zh-CN" altLang="en-US" sz="800" b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 b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平均值</a:t>
                      </a:r>
                      <a:endParaRPr lang="zh-CN" altLang="en-US" sz="800" b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 b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最大值</a:t>
                      </a:r>
                      <a:endParaRPr lang="zh-CN" altLang="en-US" sz="800" b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 b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说明</a:t>
                      </a:r>
                      <a:endParaRPr lang="zh-CN" altLang="en-US" sz="800" b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/admin/items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11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34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查询所有商品，</a:t>
                      </a: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数据量较大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/orders/batch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17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17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响应快但失败多，表示快速失败（与异常中主键冲突</a:t>
                      </a: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绑定）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/transactions/batch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14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14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同上，快速返回错误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/cart/add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6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28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高频调用但响应尚可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/cart/testUserID/testItemID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6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33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查询购物车中某商品，两次查询</a:t>
                      </a: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导致最大值偏高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/cart/clear-purchased/:UserID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4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26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删除操作平均耗时小但偶有波动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3" name="文本框 42"/>
          <p:cNvSpPr txBox="1"/>
          <p:nvPr>
            <p:custDataLst>
              <p:tags r:id="rId2"/>
            </p:custDataLst>
          </p:nvPr>
        </p:nvSpPr>
        <p:spPr>
          <a:xfrm>
            <a:off x="323215" y="2832735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4.2.6 </a:t>
            </a:r>
            <a:r>
              <a:rPr lang="zh-CN" altLang="en-US" sz="1200"/>
              <a:t>吞吐</a:t>
            </a:r>
            <a:r>
              <a:rPr lang="zh-CN" altLang="en-US" sz="1200"/>
              <a:t>与数据量：</a:t>
            </a:r>
            <a:endParaRPr lang="zh-CN" altLang="en-US" sz="1200"/>
          </a:p>
        </p:txBody>
      </p:sp>
      <p:sp>
        <p:nvSpPr>
          <p:cNvPr id="4" name="文本框 3"/>
          <p:cNvSpPr txBox="1"/>
          <p:nvPr/>
        </p:nvSpPr>
        <p:spPr>
          <a:xfrm>
            <a:off x="1121410" y="2376805"/>
            <a:ext cx="664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9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响应较低的接口大部分接口平均</a:t>
            </a:r>
            <a:r>
              <a:rPr lang="zh-CN" altLang="en-US" sz="9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响应时间在</a:t>
            </a:r>
            <a:r>
              <a:rPr lang="en-US" altLang="zh-CN" sz="9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1–4ms</a:t>
            </a:r>
            <a:r>
              <a:rPr lang="zh-CN" altLang="en-US" sz="9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，说明系统后端设计高效，如：</a:t>
            </a:r>
            <a:endParaRPr lang="en-US" altLang="zh-CN" sz="9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9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/login, /user, /order, /items/testItemID </a:t>
            </a:r>
            <a:r>
              <a:rPr lang="zh-CN" altLang="en-US" sz="9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</a:t>
            </a:r>
            <a:endParaRPr lang="zh-CN" altLang="en-US" sz="9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1104900" y="3220085"/>
          <a:ext cx="6934200" cy="17602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5285"/>
                <a:gridCol w="983615"/>
                <a:gridCol w="1026795"/>
                <a:gridCol w="3278505"/>
              </a:tblGrid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 b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接口</a:t>
                      </a:r>
                      <a:endParaRPr lang="zh-CN" altLang="en-US" sz="800" b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 b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吞吐量</a:t>
                      </a:r>
                      <a:endParaRPr lang="zh-CN" altLang="en-US" sz="800" b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 b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接收/发送 KB/s</a:t>
                      </a:r>
                      <a:endParaRPr lang="zh-CN" altLang="en-US" sz="800" b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 b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说明</a:t>
                      </a:r>
                      <a:endParaRPr lang="zh-CN" altLang="en-US" sz="800" b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/admin/items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16.5/sec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1264.96 KB/s / 2.49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返回数据量极大，应分页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/cart/add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32.9/sec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13.44 KB/s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高并发接口，正常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/cart/testUserID/testItemID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32.9/sec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14.17 KB/s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同上，热点查询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/admin/products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16.5/sec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55.63 KB/s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商品管理流量正常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2514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/admin/items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16.5/sec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1264.96 KB/s / 2.49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altLang="en-US" sz="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返回数据量极大，应分页</a:t>
                      </a:r>
                      <a:endParaRPr lang="zh-CN" altLang="en-US" sz="8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0" marR="0" marT="0" marB="0" anchor="ctr" anchorCtr="0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/>
      <p:bldP spid="4" grpId="1"/>
      <p:bldP spid="43" grpId="0"/>
      <p:bldP spid="4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12958" y="1122334"/>
            <a:ext cx="5613" cy="34810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9842" y="3914406"/>
            <a:ext cx="652879" cy="6867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2095" y="195580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4.2.7 </a:t>
            </a:r>
            <a:r>
              <a:rPr lang="zh-CN" altLang="en-US" sz="1200"/>
              <a:t>优化</a:t>
            </a:r>
            <a:r>
              <a:rPr lang="zh-CN" altLang="en-US" sz="1200"/>
              <a:t>方向：</a:t>
            </a:r>
            <a:endParaRPr lang="zh-CN" altLang="en-US" sz="1200"/>
          </a:p>
        </p:txBody>
      </p:sp>
      <p:sp>
        <p:nvSpPr>
          <p:cNvPr id="13" name="文本框 12"/>
          <p:cNvSpPr txBox="1"/>
          <p:nvPr/>
        </p:nvSpPr>
        <p:spPr>
          <a:xfrm>
            <a:off x="827405" y="771525"/>
            <a:ext cx="7520940" cy="3925570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批量接口传参方式优化</a:t>
            </a:r>
            <a:endParaRPr lang="zh-CN" altLang="en-US" sz="1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l" defTabSz="266700">
              <a:spcBef>
                <a:spcPts val="500"/>
              </a:spcBef>
              <a:spcAft>
                <a:spcPts val="500"/>
              </a:spcAft>
            </a:pP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为批量插入生成唯一主键（如加时间戳或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UUID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）将批量生成订单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的方法从前端移动到后端，与游戏道具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、审核日志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、管理日志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ID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等的生成同步。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异常率控制在 </a:t>
            </a:r>
            <a:r>
              <a:rPr lang="en-US" altLang="zh-CN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1% </a:t>
            </a:r>
            <a:r>
              <a:rPr lang="zh-CN" altLang="en-US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以下</a:t>
            </a:r>
            <a:endParaRPr lang="zh-CN" altLang="en-US" sz="1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0"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JMeter 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添加 </a:t>
            </a:r>
            <a:r>
              <a:rPr lang="zh-CN" altLang="en-US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断言断点</a:t>
            </a:r>
            <a:endParaRPr lang="zh-CN" altLang="en-US" sz="1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indent="0" algn="l" defTabSz="266700">
              <a:spcBef>
                <a:spcPts val="500"/>
              </a:spcBef>
              <a:spcAft>
                <a:spcPts val="500"/>
              </a:spcAft>
            </a:pP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在失败前进行</a:t>
            </a:r>
            <a:r>
              <a:rPr lang="zh-CN" altLang="en-US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接口依赖判断（如是否存在商品）</a:t>
            </a:r>
            <a:endParaRPr lang="zh-CN" altLang="en-US" sz="1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en-US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分页接口返回控制</a:t>
            </a:r>
            <a:endParaRPr lang="zh-CN" altLang="en-US" sz="1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l" defTabSz="266700">
              <a:spcBef>
                <a:spcPts val="500"/>
              </a:spcBef>
              <a:spcAft>
                <a:spcPts val="500"/>
              </a:spcAft>
            </a:pP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无论是主页还是管理员界面，获取用户接口返回过大，导致吞吐集中，响应时间过长，可以通过分页或控制加载数量来优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化表现。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defTabSz="266700">
              <a:spcBef>
                <a:spcPts val="500"/>
              </a:spcBef>
              <a:spcAft>
                <a:spcPts val="500"/>
              </a:spcAft>
            </a:pPr>
            <a:r>
              <a:rPr lang="en-US" altLang="zh-CN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 </a:t>
            </a:r>
            <a:r>
              <a:rPr lang="zh-CN" altLang="en-US" sz="1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并发调优</a:t>
            </a:r>
            <a:endParaRPr lang="zh-CN" altLang="en-US" sz="1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457200" algn="l" defTabSz="266700">
              <a:spcBef>
                <a:spcPts val="500"/>
              </a:spcBef>
              <a:spcAft>
                <a:spcPts val="500"/>
              </a:spcAft>
            </a:pP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当前测试线程数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，循环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次：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914400" lvl="1" indent="0" algn="l" defTabSz="266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实测稳定，可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调整参数尝试更高并发测试：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3" indent="0" defTabSz="266700">
              <a:lnSpc>
                <a:spcPct val="150000"/>
              </a:lnSpc>
            </a:pP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线程数：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50-500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3" indent="0" defTabSz="266700">
              <a:lnSpc>
                <a:spcPct val="150000"/>
              </a:lnSpc>
            </a:pP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Ramp-up</a:t>
            </a: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10s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3" indent="0" defTabSz="266700">
              <a:lnSpc>
                <a:spcPct val="150000"/>
              </a:lnSpc>
            </a:pPr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循环次数：</a:t>
            </a:r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20-100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12958" y="1122334"/>
            <a:ext cx="5613" cy="34810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9842" y="3914406"/>
            <a:ext cx="652879" cy="68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9989" y="1970288"/>
            <a:ext cx="1011736" cy="8729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037488" y="2095615"/>
            <a:ext cx="885880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050" b="1">
                <a:solidFill>
                  <a:srgbClr val="FFFFFF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05</a:t>
            </a:r>
            <a:endParaRPr lang="en-US" sz="405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9989" y="1851950"/>
            <a:ext cx="5223074" cy="11199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186384" y="2153324"/>
            <a:ext cx="3948322" cy="50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3330" b="1">
                <a:solidFill>
                  <a:srgbClr val="000000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安全与优化</a:t>
            </a:r>
            <a:endParaRPr lang="en-US" sz="3330"/>
          </a:p>
        </p:txBody>
      </p:sp>
      <p:sp>
        <p:nvSpPr>
          <p:cNvPr id="8" name="Text 2"/>
          <p:cNvSpPr/>
          <p:nvPr/>
        </p:nvSpPr>
        <p:spPr>
          <a:xfrm>
            <a:off x="3855720" y="3089275"/>
            <a:ext cx="1432560" cy="82486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1.安全措施</a:t>
            </a:r>
            <a:endParaRPr lang="en-US" sz="162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2.性能优化</a:t>
            </a:r>
            <a:endParaRPr lang="en-US" sz="162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5" grpId="1"/>
      <p:bldP spid="7" grpId="1"/>
      <p:bldP spid="8" grpId="0"/>
      <p:bldP spid="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70137" y="4069796"/>
            <a:ext cx="267568" cy="9701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6435" y="4231745"/>
            <a:ext cx="267567" cy="808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2" y="4518211"/>
            <a:ext cx="9140427" cy="6192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2" y="4407274"/>
            <a:ext cx="9140427" cy="740288"/>
          </a:xfrm>
          <a:prstGeom prst="rect">
            <a:avLst/>
          </a:prstGeom>
        </p:spPr>
      </p:pic>
      <p:sp>
        <p:nvSpPr>
          <p:cNvPr id="15" name="Text 2"/>
          <p:cNvSpPr/>
          <p:nvPr/>
        </p:nvSpPr>
        <p:spPr>
          <a:xfrm>
            <a:off x="1147198" y="2846637"/>
            <a:ext cx="3993381" cy="5035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Source Han Sans CN Normal" pitchFamily="34" charset="0"/>
                <a:ea typeface="Source Han Sans CN Normal" pitchFamily="34" charset="-122"/>
                <a:cs typeface="Source Han Sans CN Normal" pitchFamily="34" charset="-120"/>
              </a:rPr>
              <a:t>前端：图片懒加载、分页加载</a:t>
            </a:r>
            <a:endParaRPr lang="en-US" sz="1260">
              <a:solidFill>
                <a:srgbClr val="000000"/>
              </a:solidFill>
              <a:latin typeface="Source Han Sans CN Normal" pitchFamily="34" charset="0"/>
              <a:ea typeface="Source Han Sans CN Normal" pitchFamily="34" charset="-122"/>
              <a:cs typeface="Source Han Sans CN Normal" pitchFamily="34" charset="-120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Source Han Sans CN Normal" pitchFamily="34" charset="0"/>
                <a:ea typeface="Source Han Sans CN Normal" pitchFamily="34" charset="-122"/>
                <a:cs typeface="Source Han Sans CN Normal" pitchFamily="34" charset="-120"/>
              </a:rPr>
              <a:t>后端：连接池管理、索引优化</a:t>
            </a:r>
            <a:endParaRPr lang="en-US" sz="1260"/>
          </a:p>
        </p:txBody>
      </p:sp>
      <p:sp>
        <p:nvSpPr>
          <p:cNvPr id="16" name="Text 3"/>
          <p:cNvSpPr/>
          <p:nvPr/>
        </p:nvSpPr>
        <p:spPr>
          <a:xfrm>
            <a:off x="1167765" y="1583690"/>
            <a:ext cx="5241290" cy="5035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输入验证：Express中间件过滤非法参数</a:t>
            </a:r>
            <a:endParaRPr lang="en-US" sz="126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XSS防护：Vue模板自动转义；SQL注入防御：参数化查询</a:t>
            </a:r>
            <a:endParaRPr lang="en-US" sz="126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 4"/>
          <p:cNvSpPr/>
          <p:nvPr/>
        </p:nvSpPr>
        <p:spPr>
          <a:xfrm>
            <a:off x="365760" y="320219"/>
            <a:ext cx="8421624" cy="31986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2070" b="1">
                <a:solidFill>
                  <a:srgbClr val="1E1E1E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安全与优化</a:t>
            </a:r>
            <a:endParaRPr lang="en-US" sz="2070"/>
          </a:p>
        </p:txBody>
      </p:sp>
      <p:sp>
        <p:nvSpPr>
          <p:cNvPr id="18" name="Text 5"/>
          <p:cNvSpPr/>
          <p:nvPr/>
        </p:nvSpPr>
        <p:spPr>
          <a:xfrm>
            <a:off x="1187870" y="1253647"/>
            <a:ext cx="3974108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安全措施</a:t>
            </a:r>
            <a:endParaRPr lang="en-US" sz="1440"/>
          </a:p>
        </p:txBody>
      </p:sp>
      <p:sp>
        <p:nvSpPr>
          <p:cNvPr id="19" name="Text 6"/>
          <p:cNvSpPr/>
          <p:nvPr/>
        </p:nvSpPr>
        <p:spPr>
          <a:xfrm>
            <a:off x="1167550" y="2516706"/>
            <a:ext cx="3974108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性能优化</a:t>
            </a:r>
            <a:endParaRPr lang="en-US" sz="144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9" grpId="0"/>
      <p:bldP spid="18" grpId="1"/>
      <p:bldP spid="19" grpId="1"/>
      <p:bldP spid="15" grpId="0"/>
      <p:bldP spid="16" grpId="0"/>
      <p:bldP spid="15" grpId="1"/>
      <p:bldP spid="1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12958" y="1122334"/>
            <a:ext cx="5613" cy="34810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9842" y="3914406"/>
            <a:ext cx="652879" cy="68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0464" y="1956953"/>
            <a:ext cx="1011736" cy="8729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027963" y="2082280"/>
            <a:ext cx="885880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050" b="1">
                <a:solidFill>
                  <a:srgbClr val="FFFFFF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06</a:t>
            </a:r>
            <a:endParaRPr lang="en-US" sz="405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0464" y="1838615"/>
            <a:ext cx="5223074" cy="11199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176859" y="2139989"/>
            <a:ext cx="3948322" cy="50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3330" b="1">
                <a:solidFill>
                  <a:srgbClr val="000000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部署与运维</a:t>
            </a:r>
            <a:endParaRPr lang="en-US" sz="3330"/>
          </a:p>
        </p:txBody>
      </p:sp>
      <p:sp>
        <p:nvSpPr>
          <p:cNvPr id="8" name="Text 2"/>
          <p:cNvSpPr/>
          <p:nvPr/>
        </p:nvSpPr>
        <p:spPr>
          <a:xfrm>
            <a:off x="3877945" y="2931795"/>
            <a:ext cx="1388745" cy="82105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1.环境配置</a:t>
            </a:r>
            <a:endParaRPr lang="en-US" sz="162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2.持续集成</a:t>
            </a:r>
            <a:endParaRPr lang="en-US" sz="162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5" grpId="1"/>
      <p:bldP spid="7" grpId="1"/>
      <p:bldP spid="8" grpId="0"/>
      <p:bldP spid="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70137" y="4069796"/>
            <a:ext cx="267568" cy="9701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6435" y="4231745"/>
            <a:ext cx="267567" cy="808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2" y="4518211"/>
            <a:ext cx="9140427" cy="6192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2" y="4407274"/>
            <a:ext cx="9140427" cy="74028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331595" y="2715895"/>
            <a:ext cx="2862580" cy="5035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Git版本控制</a:t>
            </a:r>
            <a:endParaRPr lang="en-US" sz="126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自动化测试（Jest/Supertest）</a:t>
            </a:r>
            <a:endParaRPr lang="en-US" sz="126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Text 1"/>
          <p:cNvSpPr/>
          <p:nvPr/>
        </p:nvSpPr>
        <p:spPr>
          <a:xfrm>
            <a:off x="1331539" y="1131830"/>
            <a:ext cx="1778122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环境配置</a:t>
            </a:r>
            <a:endParaRPr lang="en-US" sz="1440"/>
          </a:p>
        </p:txBody>
      </p:sp>
      <p:sp>
        <p:nvSpPr>
          <p:cNvPr id="13" name="Text 2"/>
          <p:cNvSpPr/>
          <p:nvPr/>
        </p:nvSpPr>
        <p:spPr>
          <a:xfrm>
            <a:off x="1331655" y="2349125"/>
            <a:ext cx="1787364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持续集成</a:t>
            </a:r>
            <a:endParaRPr lang="en-US" sz="1440"/>
          </a:p>
        </p:txBody>
      </p:sp>
      <p:sp>
        <p:nvSpPr>
          <p:cNvPr id="14" name="Text 3"/>
          <p:cNvSpPr/>
          <p:nvPr/>
        </p:nvSpPr>
        <p:spPr>
          <a:xfrm>
            <a:off x="365760" y="258445"/>
            <a:ext cx="8421624" cy="38163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207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部署与运维</a:t>
            </a:r>
            <a:endParaRPr lang="en-US" sz="207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 4"/>
          <p:cNvSpPr/>
          <p:nvPr/>
        </p:nvSpPr>
        <p:spPr>
          <a:xfrm>
            <a:off x="1331595" y="1564005"/>
            <a:ext cx="3921125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08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开发环境：Node.js + VS Code + uni-app插件</a:t>
            </a:r>
            <a:endParaRPr lang="en-US" sz="108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08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生产环境：Nginx反向代理、SQL Server备份策略</a:t>
            </a:r>
            <a:endParaRPr lang="en-US" sz="108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2" grpId="1"/>
      <p:bldP spid="13" grpId="1"/>
      <p:bldP spid="15" grpId="0"/>
      <p:bldP spid="11" grpId="0"/>
      <p:bldP spid="15" grpId="1"/>
      <p:bldP spid="1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86970" y="3398490"/>
            <a:ext cx="267568" cy="83758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93264" y="3538305"/>
            <a:ext cx="267568" cy="69777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74380" y="3143611"/>
            <a:ext cx="267568" cy="10924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80674" y="3596489"/>
            <a:ext cx="267568" cy="63958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1790" y="3417161"/>
            <a:ext cx="268071" cy="81891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68084" y="3507910"/>
            <a:ext cx="268072" cy="72816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55495" y="3680725"/>
            <a:ext cx="268071" cy="555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972183" y="3450427"/>
            <a:ext cx="267569" cy="97018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278470" y="3612375"/>
            <a:ext cx="267567" cy="8082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359591" y="3155196"/>
            <a:ext cx="267568" cy="126541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665887" y="3679770"/>
            <a:ext cx="267567" cy="74084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747002" y="3472053"/>
            <a:ext cx="268072" cy="948559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053298" y="3577169"/>
            <a:ext cx="268070" cy="84344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440705" y="3777342"/>
            <a:ext cx="268071" cy="64327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684512" y="2011135"/>
            <a:ext cx="5890590" cy="240947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3572" y="3781984"/>
            <a:ext cx="9140427" cy="1355493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3572" y="3597701"/>
            <a:ext cx="9140427" cy="154986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4757827" y="2421769"/>
            <a:ext cx="1482865" cy="333495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3071920" y="2421769"/>
            <a:ext cx="1482865" cy="33349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700751" y="445645"/>
            <a:ext cx="1825990" cy="514764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1635812" y="1337228"/>
            <a:ext cx="6253173" cy="4946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6030" b="1">
                <a:solidFill>
                  <a:srgbClr val="1E437A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谢谢观看</a:t>
            </a:r>
            <a:endParaRPr lang="en-US" sz="6030"/>
          </a:p>
        </p:txBody>
      </p:sp>
      <p:sp>
        <p:nvSpPr>
          <p:cNvPr id="23" name="Text 1"/>
          <p:cNvSpPr/>
          <p:nvPr/>
        </p:nvSpPr>
        <p:spPr>
          <a:xfrm>
            <a:off x="4825326" y="2456869"/>
            <a:ext cx="1357009" cy="263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350">
                <a:solidFill>
                  <a:srgbClr val="FFFFFF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2025年6月15日</a:t>
            </a:r>
            <a:endParaRPr lang="en-US" sz="1350"/>
          </a:p>
        </p:txBody>
      </p:sp>
      <p:sp>
        <p:nvSpPr>
          <p:cNvPr id="24" name="Text 2"/>
          <p:cNvSpPr/>
          <p:nvPr/>
        </p:nvSpPr>
        <p:spPr>
          <a:xfrm>
            <a:off x="3139419" y="2456869"/>
            <a:ext cx="1357009" cy="2632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1350" b="1">
                <a:solidFill>
                  <a:srgbClr val="FFFFFF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汇报人：</a:t>
            </a:r>
            <a:r>
              <a:rPr lang="zh-CN" altLang="en-US" sz="1350" b="1">
                <a:solidFill>
                  <a:srgbClr val="FFFFFF"/>
                </a:solidFill>
                <a:latin typeface="DejaVu Sans" panose="020B0603030804020204" pitchFamily="34" charset="0"/>
                <a:ea typeface="DejaVu Sans" panose="020B0603030804020204" pitchFamily="34" charset="-122"/>
                <a:cs typeface="DejaVu Sans" panose="020B0603030804020204" pitchFamily="34" charset="-120"/>
              </a:rPr>
              <a:t>李明浩</a:t>
            </a:r>
            <a:endParaRPr lang="zh-CN" altLang="en-US" sz="1350" b="1">
              <a:solidFill>
                <a:srgbClr val="FFFFFF"/>
              </a:solidFill>
              <a:latin typeface="DejaVu Sans" panose="020B0603030804020204" pitchFamily="34" charset="0"/>
              <a:ea typeface="DejaVu Sans" panose="020B0603030804020204" pitchFamily="34" charset="-122"/>
              <a:cs typeface="DejaVu Sans" panose="020B060303080402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 prLst="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  <p:bldP spid="22" grpId="1" animBg="1" advAuto="0"/>
      <p:bldP spid="24" grpId="2" animBg="1" advAuto="0"/>
      <p:bldP spid="20" grpId="3" animBg="1" advAuto="0"/>
      <p:bldP spid="16" grpId="4" animBg="1" advAuto="0"/>
      <p:bldP spid="19" grpId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70137" y="4069796"/>
            <a:ext cx="267568" cy="9701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6435" y="4231745"/>
            <a:ext cx="267567" cy="808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2" y="4518211"/>
            <a:ext cx="9140427" cy="6192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2" y="4407274"/>
            <a:ext cx="9140427" cy="740288"/>
          </a:xfrm>
          <a:prstGeom prst="rect">
            <a:avLst/>
          </a:prstGeom>
        </p:spPr>
      </p:pic>
      <p:sp>
        <p:nvSpPr>
          <p:cNvPr id="17" name="Text 2"/>
          <p:cNvSpPr/>
          <p:nvPr/>
        </p:nvSpPr>
        <p:spPr>
          <a:xfrm>
            <a:off x="365760" y="320219"/>
            <a:ext cx="8421624" cy="31986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2070" b="1">
                <a:solidFill>
                  <a:srgbClr val="1E1E1E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项目背景</a:t>
            </a:r>
            <a:endParaRPr lang="en-US" sz="2070"/>
          </a:p>
        </p:txBody>
      </p:sp>
      <p:sp>
        <p:nvSpPr>
          <p:cNvPr id="21" name="圆角矩形 20"/>
          <p:cNvSpPr/>
          <p:nvPr>
            <p:custDataLst>
              <p:tags r:id="rId5"/>
            </p:custDataLst>
          </p:nvPr>
        </p:nvSpPr>
        <p:spPr>
          <a:xfrm>
            <a:off x="1761490" y="1243965"/>
            <a:ext cx="2954020" cy="385445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715510" y="1737360"/>
            <a:ext cx="1991360" cy="385445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>
            <p:custDataLst>
              <p:tags r:id="rId6"/>
            </p:custDataLst>
          </p:nvPr>
        </p:nvSpPr>
        <p:spPr>
          <a:xfrm>
            <a:off x="2337435" y="2229485"/>
            <a:ext cx="2373630" cy="385445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>
            <p:custDataLst>
              <p:tags r:id="rId7"/>
            </p:custDataLst>
          </p:nvPr>
        </p:nvSpPr>
        <p:spPr>
          <a:xfrm>
            <a:off x="2337435" y="3124200"/>
            <a:ext cx="2383155" cy="385445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715510" y="2672080"/>
            <a:ext cx="1316990" cy="385445"/>
          </a:xfrm>
          <a:prstGeom prst="round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1761490" y="1243965"/>
            <a:ext cx="294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等线" panose="02010600030101010101" pitchFamily="34" charset="-122"/>
                <a:ea typeface="等线" panose="02010600030101010101" pitchFamily="34" charset="-122"/>
                <a:sym typeface="+mn-ea"/>
              </a:rPr>
              <a:t>中国游戏产业规模突破</a:t>
            </a:r>
            <a:r>
              <a:rPr lang="en-US" altLang="zh-CN" sz="1400">
                <a:solidFill>
                  <a:schemeClr val="bg1"/>
                </a:solidFill>
                <a:latin typeface="等线" panose="02010600030101010101" pitchFamily="34" charset="-122"/>
                <a:ea typeface="等线" panose="02010600030101010101" pitchFamily="34" charset="-122"/>
                <a:sym typeface="+mn-ea"/>
              </a:rPr>
              <a:t> </a:t>
            </a:r>
            <a:r>
              <a:rPr lang="en-US" altLang="zh-CN" sz="1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3000</a:t>
            </a:r>
            <a:r>
              <a:rPr lang="zh-CN" altLang="en-US" sz="1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亿元</a:t>
            </a:r>
            <a:endParaRPr lang="zh-CN" altLang="en-US" sz="1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15510" y="1779905"/>
            <a:ext cx="2064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等线" panose="02010600030101010101" pitchFamily="34" charset="-122"/>
                <a:ea typeface="等线" panose="02010600030101010101" pitchFamily="34" charset="-122"/>
                <a:sym typeface="+mn-ea"/>
              </a:rPr>
              <a:t>虚拟道具交易需求激增</a:t>
            </a:r>
            <a:endParaRPr lang="zh-CN" altLang="en-US" sz="1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2337435" y="2237105"/>
            <a:ext cx="2430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等线" panose="02010600030101010101" pitchFamily="34" charset="-122"/>
                <a:ea typeface="等线" panose="02010600030101010101" pitchFamily="34" charset="-122"/>
                <a:sym typeface="+mn-ea"/>
              </a:rPr>
              <a:t>现有平台面临欺诈率高</a:t>
            </a:r>
            <a:r>
              <a:rPr lang="en-US" altLang="zh-CN" sz="1400">
                <a:solidFill>
                  <a:schemeClr val="bg1"/>
                </a:solidFill>
                <a:latin typeface="等线" panose="02010600030101010101" pitchFamily="34" charset="-122"/>
                <a:ea typeface="等线" panose="02010600030101010101" pitchFamily="34" charset="-122"/>
                <a:sym typeface="+mn-ea"/>
              </a:rPr>
              <a:t> </a:t>
            </a:r>
            <a:r>
              <a:rPr lang="en-US" altLang="zh-CN" sz="1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32%</a:t>
            </a:r>
            <a:endParaRPr lang="zh-CN" altLang="en-US" sz="1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2337435" y="3133090"/>
            <a:ext cx="2452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等线" panose="02010600030101010101" pitchFamily="34" charset="-122"/>
                <a:ea typeface="等线" panose="02010600030101010101" pitchFamily="34" charset="-122"/>
                <a:sym typeface="+mn-ea"/>
              </a:rPr>
              <a:t>跨游戏检索效率低</a:t>
            </a:r>
            <a:r>
              <a:rPr lang="en-US" altLang="zh-CN" sz="1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15秒/次</a:t>
            </a:r>
            <a:endParaRPr lang="zh-CN" altLang="en-US" sz="1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15510" y="2715895"/>
            <a:ext cx="1360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  <a:latin typeface="等线" panose="02010600030101010101" pitchFamily="34" charset="-122"/>
                <a:ea typeface="等线" panose="02010600030101010101" pitchFamily="34" charset="-122"/>
                <a:sym typeface="+mn-ea"/>
              </a:rPr>
              <a:t>合规风险突出</a:t>
            </a:r>
            <a:endParaRPr lang="zh-CN" altLang="en-US" sz="1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d"/>
      </p:transition>
    </mc:Choice>
    <mc:Fallback>
      <p:transition spd="slow">
        <p:push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21" grpId="1" animBg="1"/>
      <p:bldP spid="26" grpId="1"/>
      <p:bldP spid="22" grpId="0" animBg="1"/>
      <p:bldP spid="27" grpId="0"/>
      <p:bldP spid="22" grpId="1" animBg="1"/>
      <p:bldP spid="27" grpId="1"/>
      <p:bldP spid="23" grpId="0" animBg="1"/>
      <p:bldP spid="28" grpId="0"/>
      <p:bldP spid="23" grpId="1" animBg="1"/>
      <p:bldP spid="28" grpId="1"/>
      <p:bldP spid="25" grpId="0" animBg="1"/>
      <p:bldP spid="30" grpId="0"/>
      <p:bldP spid="25" grpId="1" animBg="1"/>
      <p:bldP spid="30" grpId="1"/>
      <p:bldP spid="24" grpId="0" animBg="1"/>
      <p:bldP spid="29" grpId="0"/>
      <p:bldP spid="24" grpId="1" animBg="1"/>
      <p:bldP spid="2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570137" y="4069796"/>
            <a:ext cx="267568" cy="9701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6435" y="4231745"/>
            <a:ext cx="267567" cy="808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2" y="4518211"/>
            <a:ext cx="9140427" cy="6192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2" y="4407274"/>
            <a:ext cx="9140427" cy="7402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75983" y="1070878"/>
            <a:ext cx="928688" cy="92809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876658" y="1070881"/>
            <a:ext cx="928688" cy="92809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3870568" y="1070877"/>
            <a:ext cx="928688" cy="92809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897376" y="1830689"/>
            <a:ext cx="57150" cy="51463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7324807" y="1823075"/>
            <a:ext cx="57150" cy="51463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4401820" y="1823085"/>
            <a:ext cx="76200" cy="514350"/>
          </a:xfrm>
          <a:prstGeom prst="rect">
            <a:avLst/>
          </a:prstGeom>
        </p:spPr>
      </p:pic>
      <p:sp>
        <p:nvSpPr>
          <p:cNvPr id="15" name="Text 0"/>
          <p:cNvSpPr/>
          <p:nvPr>
            <p:custDataLst>
              <p:tags r:id="rId15"/>
            </p:custDataLst>
          </p:nvPr>
        </p:nvSpPr>
        <p:spPr>
          <a:xfrm>
            <a:off x="6665142" y="2486956"/>
            <a:ext cx="1353282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40" b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数据库</a:t>
            </a:r>
            <a:endParaRPr lang="en-US" sz="1440"/>
          </a:p>
        </p:txBody>
      </p:sp>
      <p:sp>
        <p:nvSpPr>
          <p:cNvPr id="16" name="Text 1"/>
          <p:cNvSpPr/>
          <p:nvPr/>
        </p:nvSpPr>
        <p:spPr>
          <a:xfrm>
            <a:off x="1249175" y="2477547"/>
            <a:ext cx="1353282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1440" b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前端框架</a:t>
            </a:r>
            <a:endParaRPr lang="en-US" sz="1440"/>
          </a:p>
        </p:txBody>
      </p:sp>
      <p:sp>
        <p:nvSpPr>
          <p:cNvPr id="19" name="Text 4"/>
          <p:cNvSpPr/>
          <p:nvPr/>
        </p:nvSpPr>
        <p:spPr>
          <a:xfrm>
            <a:off x="488950" y="2747645"/>
            <a:ext cx="2873375" cy="800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uni-app（跨端开发框架，支持H5/微信小程序/App）</a:t>
            </a:r>
            <a:endParaRPr lang="en-US" sz="100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Vue.js 2.x（核心框架）</a:t>
            </a:r>
            <a:endParaRPr lang="en-US" sz="100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Vant Weapp UI组件库（移动端组件）</a:t>
            </a:r>
            <a:endParaRPr lang="en-US" sz="100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en-US" sz="10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uni-ui（增强UI组件）</a:t>
            </a:r>
            <a:endParaRPr lang="en-US" sz="100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0" name="Text 5"/>
          <p:cNvSpPr/>
          <p:nvPr>
            <p:custDataLst>
              <p:tags r:id="rId16"/>
            </p:custDataLst>
          </p:nvPr>
        </p:nvSpPr>
        <p:spPr>
          <a:xfrm>
            <a:off x="3573780" y="2775585"/>
            <a:ext cx="2456815" cy="645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algn="l">
              <a:lnSpc>
                <a:spcPct val="130000"/>
              </a:lnSpc>
              <a:buClrTx/>
              <a:buSzTx/>
              <a:buFontTx/>
              <a:buNone/>
            </a:pPr>
            <a:r>
              <a:rPr lang="en-US" sz="108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Express.js（Node.js Web应用框架）</a:t>
            </a:r>
            <a:endParaRPr lang="en-US" sz="108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algn="l">
              <a:lnSpc>
                <a:spcPct val="130000"/>
              </a:lnSpc>
              <a:buClrTx/>
              <a:buSzTx/>
              <a:buFontTx/>
              <a:buNone/>
            </a:pPr>
            <a:r>
              <a:rPr lang="en-US" sz="108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TypeScript（代码规范与类型检查）</a:t>
            </a:r>
            <a:endParaRPr lang="en-US" sz="108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algn="l">
              <a:lnSpc>
                <a:spcPct val="130000"/>
              </a:lnSpc>
              <a:buClrTx/>
              <a:buSzTx/>
              <a:buFontTx/>
              <a:buNone/>
            </a:pPr>
            <a:r>
              <a:rPr lang="en-US" sz="108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obs-browser-plus</a:t>
            </a:r>
            <a:r>
              <a:rPr lang="zh-CN" altLang="en-US" sz="108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（对象存储服务）</a:t>
            </a:r>
            <a:endParaRPr lang="zh-CN" altLang="en-US" sz="108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1" name="Text 6"/>
          <p:cNvSpPr/>
          <p:nvPr>
            <p:custDataLst>
              <p:tags r:id="rId17"/>
            </p:custDataLst>
          </p:nvPr>
        </p:nvSpPr>
        <p:spPr>
          <a:xfrm>
            <a:off x="6095365" y="2787650"/>
            <a:ext cx="2515870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08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Microsoft SQL Server（关系型数据库）mssql Node.js驱动（数据库连接）</a:t>
            </a:r>
            <a:endParaRPr lang="en-US" sz="1260"/>
          </a:p>
        </p:txBody>
      </p:sp>
      <p:sp>
        <p:nvSpPr>
          <p:cNvPr id="22" name="Text 7"/>
          <p:cNvSpPr/>
          <p:nvPr>
            <p:custDataLst>
              <p:tags r:id="rId18"/>
            </p:custDataLst>
          </p:nvPr>
        </p:nvSpPr>
        <p:spPr>
          <a:xfrm>
            <a:off x="3649345" y="2459038"/>
            <a:ext cx="1477645" cy="2876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1440" b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后端框架</a:t>
            </a:r>
            <a:endParaRPr lang="en-US" sz="1440"/>
          </a:p>
        </p:txBody>
      </p:sp>
      <p:sp>
        <p:nvSpPr>
          <p:cNvPr id="23" name="Text 8"/>
          <p:cNvSpPr/>
          <p:nvPr/>
        </p:nvSpPr>
        <p:spPr>
          <a:xfrm>
            <a:off x="365760" y="320219"/>
            <a:ext cx="8421624" cy="31986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2070" b="1">
                <a:solidFill>
                  <a:srgbClr val="1E1E1E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技术选型</a:t>
            </a:r>
            <a:endParaRPr lang="en-US" sz="207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2" grpId="0"/>
      <p:bldP spid="15" grpId="1"/>
      <p:bldP spid="16" grpId="1"/>
      <p:bldP spid="22" grpId="1"/>
      <p:bldP spid="19" grpId="0"/>
      <p:bldP spid="20" grpId="0"/>
      <p:bldP spid="21" grpId="0"/>
      <p:bldP spid="19" grpId="1"/>
      <p:bldP spid="20" grpId="1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12958" y="1122334"/>
            <a:ext cx="5613" cy="34810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9842" y="3914406"/>
            <a:ext cx="652879" cy="6867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60464" y="1820428"/>
            <a:ext cx="1011736" cy="8729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027963" y="1945755"/>
            <a:ext cx="885880" cy="6172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050" b="1">
                <a:solidFill>
                  <a:srgbClr val="FFFFFF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02</a:t>
            </a:r>
            <a:endParaRPr lang="en-US" sz="405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0464" y="1702090"/>
            <a:ext cx="5223074" cy="11199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3176859" y="2003464"/>
            <a:ext cx="3948322" cy="5029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3330" b="1">
                <a:solidFill>
                  <a:srgbClr val="000000"/>
                </a:solidFill>
                <a:latin typeface="等线" panose="02010600030101010101" pitchFamily="34" charset="-122"/>
                <a:ea typeface="等线" panose="02010600030101010101" pitchFamily="34" charset="-122"/>
                <a:cs typeface="等线" panose="02010600030101010101" pitchFamily="34" charset="-120"/>
              </a:rPr>
              <a:t>系统架构</a:t>
            </a:r>
            <a:endParaRPr lang="en-US" sz="3330"/>
          </a:p>
        </p:txBody>
      </p:sp>
      <p:sp>
        <p:nvSpPr>
          <p:cNvPr id="8" name="Text 2"/>
          <p:cNvSpPr/>
          <p:nvPr/>
        </p:nvSpPr>
        <p:spPr>
          <a:xfrm>
            <a:off x="3964305" y="2788285"/>
            <a:ext cx="1216025" cy="82105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1.前端结构</a:t>
            </a:r>
            <a:endParaRPr lang="en-US" sz="162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2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2.后端架构</a:t>
            </a:r>
            <a:endParaRPr lang="en-US" sz="162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5" grpId="1"/>
      <p:bldP spid="7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12958" y="1122334"/>
            <a:ext cx="5613" cy="34810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9842" y="3914406"/>
            <a:ext cx="652879" cy="686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483870"/>
            <a:ext cx="7266940" cy="43541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9705" y="118110"/>
            <a:ext cx="1528445" cy="43751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系统架构图</a:t>
            </a:r>
            <a:endPara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8570137" y="4069796"/>
            <a:ext cx="267568" cy="9701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8876435" y="4231745"/>
            <a:ext cx="267567" cy="808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3572" y="4518211"/>
            <a:ext cx="9140427" cy="6192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3572" y="4407274"/>
            <a:ext cx="9140427" cy="740288"/>
          </a:xfrm>
          <a:prstGeom prst="rect">
            <a:avLst/>
          </a:prstGeom>
        </p:spPr>
      </p:pic>
      <p:sp>
        <p:nvSpPr>
          <p:cNvPr id="14" name="Text 0"/>
          <p:cNvSpPr/>
          <p:nvPr>
            <p:custDataLst>
              <p:tags r:id="rId9"/>
            </p:custDataLst>
          </p:nvPr>
        </p:nvSpPr>
        <p:spPr>
          <a:xfrm>
            <a:off x="611616" y="2276328"/>
            <a:ext cx="1677044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关键技术</a:t>
            </a:r>
            <a:endParaRPr lang="en-US" sz="1440"/>
          </a:p>
        </p:txBody>
      </p:sp>
      <p:sp>
        <p:nvSpPr>
          <p:cNvPr id="15" name="Text 1"/>
          <p:cNvSpPr/>
          <p:nvPr>
            <p:custDataLst>
              <p:tags r:id="rId10"/>
            </p:custDataLst>
          </p:nvPr>
        </p:nvSpPr>
        <p:spPr>
          <a:xfrm>
            <a:off x="611505" y="2606040"/>
            <a:ext cx="5685790" cy="7556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动态路由——基于vue-router的页面导航</a:t>
            </a:r>
            <a:endParaRPr lang="en-US" sz="126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数据绑定——Vue响应式系统</a:t>
            </a:r>
            <a:endParaRPr lang="en-US" sz="126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支付模拟——通过uni.navigateTo跳转支付页面</a:t>
            </a:r>
            <a:endParaRPr lang="en-US" sz="126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7" name="Text 3"/>
          <p:cNvSpPr/>
          <p:nvPr/>
        </p:nvSpPr>
        <p:spPr>
          <a:xfrm>
            <a:off x="365760" y="258445"/>
            <a:ext cx="2474595" cy="38163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207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 前端架构</a:t>
            </a:r>
            <a:endParaRPr lang="en-US" sz="207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 2"/>
          <p:cNvSpPr/>
          <p:nvPr>
            <p:custDataLst>
              <p:tags r:id="rId11"/>
            </p:custDataLst>
          </p:nvPr>
        </p:nvSpPr>
        <p:spPr>
          <a:xfrm>
            <a:off x="611324" y="818794"/>
            <a:ext cx="1677044" cy="2876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分层结构</a:t>
            </a:r>
            <a:r>
              <a:rPr lang="zh-CN" altLang="en-US" sz="1440" b="1">
                <a:solidFill>
                  <a:srgbClr val="00000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：</a:t>
            </a:r>
            <a:endParaRPr lang="zh-CN" altLang="en-US" sz="1440" b="1">
              <a:solidFill>
                <a:srgbClr val="000000"/>
              </a:solidFill>
              <a:latin typeface="OPPOSans B" pitchFamily="34" charset="0"/>
              <a:ea typeface="OPPOSans B" pitchFamily="34" charset="-122"/>
              <a:cs typeface="OPPOSans B" pitchFamily="34" charset="-120"/>
            </a:endParaRPr>
          </a:p>
        </p:txBody>
      </p:sp>
      <p:sp>
        <p:nvSpPr>
          <p:cNvPr id="18" name="Text 4"/>
          <p:cNvSpPr/>
          <p:nvPr>
            <p:custDataLst>
              <p:tags r:id="rId12"/>
            </p:custDataLst>
          </p:nvPr>
        </p:nvSpPr>
        <p:spPr>
          <a:xfrm>
            <a:off x="611505" y="1203960"/>
            <a:ext cx="4868545" cy="100203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视图层——Vue组件化开发（.vue文件）</a:t>
            </a:r>
            <a:endParaRPr lang="en-US" sz="126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457200" lvl="1" indent="0" algn="l">
              <a:lnSpc>
                <a:spcPct val="130000"/>
              </a:lnSpc>
              <a:buNone/>
            </a:pPr>
            <a:r>
              <a:rPr lang="en-US" sz="1260">
                <a:solidFill>
                  <a:srgbClr val="0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接口层——uni.request封装HTTP请求</a:t>
            </a:r>
            <a:endParaRPr lang="en-US" sz="1260">
              <a:solidFill>
                <a:srgbClr val="00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6" grpId="0"/>
      <p:bldP spid="14" grpId="0"/>
      <p:bldP spid="16" grpId="1"/>
      <p:bldP spid="14" grpId="1"/>
      <p:bldP spid="15" grpId="0"/>
      <p:bldP spid="18" grpId="0"/>
      <p:bldP spid="15" grpId="1"/>
      <p:bldP spid="1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8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3593782" y="1377008"/>
            <a:ext cx="2134553" cy="2376476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70137" y="4069796"/>
            <a:ext cx="267568" cy="9701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76435" y="4231745"/>
            <a:ext cx="267567" cy="8082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72" y="4518211"/>
            <a:ext cx="9140427" cy="6192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72" y="4407274"/>
            <a:ext cx="9140427" cy="7402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755967" y="1390343"/>
            <a:ext cx="2134553" cy="23764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568325" y="1647419"/>
            <a:ext cx="404813" cy="405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3406140" y="1645905"/>
            <a:ext cx="404813" cy="405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6432232" y="1390343"/>
            <a:ext cx="2134553" cy="237647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244590" y="1647419"/>
            <a:ext cx="404813" cy="405000"/>
          </a:xfrm>
          <a:prstGeom prst="rect">
            <a:avLst/>
          </a:prstGeom>
        </p:spPr>
      </p:pic>
      <p:sp>
        <p:nvSpPr>
          <p:cNvPr id="12" name="Text 0"/>
          <p:cNvSpPr/>
          <p:nvPr>
            <p:custDataLst>
              <p:tags r:id="rId16"/>
            </p:custDataLst>
          </p:nvPr>
        </p:nvSpPr>
        <p:spPr>
          <a:xfrm>
            <a:off x="649399" y="1728419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530" b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1530"/>
          </a:p>
        </p:txBody>
      </p:sp>
      <p:sp>
        <p:nvSpPr>
          <p:cNvPr id="13" name="Text 1"/>
          <p:cNvSpPr/>
          <p:nvPr>
            <p:custDataLst>
              <p:tags r:id="rId17"/>
            </p:custDataLst>
          </p:nvPr>
        </p:nvSpPr>
        <p:spPr>
          <a:xfrm>
            <a:off x="6325173" y="1728419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530" b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03</a:t>
            </a:r>
            <a:endParaRPr lang="en-US" sz="1530"/>
          </a:p>
        </p:txBody>
      </p:sp>
      <p:sp>
        <p:nvSpPr>
          <p:cNvPr id="14" name="Text 2"/>
          <p:cNvSpPr/>
          <p:nvPr>
            <p:custDataLst>
              <p:tags r:id="rId18"/>
            </p:custDataLst>
          </p:nvPr>
        </p:nvSpPr>
        <p:spPr>
          <a:xfrm>
            <a:off x="3486932" y="1726905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530" b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1530"/>
          </a:p>
        </p:txBody>
      </p:sp>
      <p:sp>
        <p:nvSpPr>
          <p:cNvPr id="15" name="Text 3"/>
          <p:cNvSpPr/>
          <p:nvPr>
            <p:custDataLst>
              <p:tags r:id="rId19"/>
            </p:custDataLst>
          </p:nvPr>
        </p:nvSpPr>
        <p:spPr>
          <a:xfrm>
            <a:off x="1146810" y="1971675"/>
            <a:ext cx="1642110" cy="800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>
              <a:lnSpc>
                <a:spcPct val="130000"/>
              </a:lnSpc>
              <a:buNone/>
            </a:pPr>
            <a:r>
              <a:rPr lang="en-US" sz="10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路由模块——Express路由定义</a:t>
            </a:r>
            <a:endParaRPr lang="en-US" sz="100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10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数据库模块——mssql连接池管理</a:t>
            </a:r>
            <a:endParaRPr lang="en-US" sz="100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7" name="Text 5"/>
          <p:cNvSpPr/>
          <p:nvPr>
            <p:custDataLst>
              <p:tags r:id="rId20"/>
            </p:custDataLst>
          </p:nvPr>
        </p:nvSpPr>
        <p:spPr>
          <a:xfrm>
            <a:off x="6804025" y="1924050"/>
            <a:ext cx="2076450" cy="1579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>
              <a:lnSpc>
                <a:spcPct val="130000"/>
              </a:lnSpc>
              <a:buNone/>
            </a:pPr>
            <a:r>
              <a:rPr lang="en-US" sz="99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核心表结构：</a:t>
            </a:r>
            <a:endParaRPr lang="en-US" sz="99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99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Users（用户信息）</a:t>
            </a:r>
            <a:endParaRPr lang="en-US" sz="99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99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GameItems（</a:t>
            </a:r>
            <a:r>
              <a:rPr lang="zh-CN" altLang="en-US" sz="99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游戏道具</a:t>
            </a:r>
            <a:r>
              <a:rPr lang="en-US" sz="99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信息</a:t>
            </a:r>
            <a:r>
              <a:rPr lang="zh-CN" altLang="en-US" sz="99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lang="en-US" sz="99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99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Orders（订单）</a:t>
            </a:r>
            <a:endParaRPr lang="en-US" sz="99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99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外键约束与索引优化；</a:t>
            </a:r>
            <a:endParaRPr lang="en-US" sz="99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99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视图与存储过程：</a:t>
            </a:r>
            <a:endParaRPr lang="en-US" sz="99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99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UserOrdersView</a:t>
            </a:r>
            <a:endParaRPr lang="en-US" sz="99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99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AuditRecords</a:t>
            </a:r>
            <a:endParaRPr lang="en-US" sz="99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8" name="Text 6"/>
          <p:cNvSpPr/>
          <p:nvPr>
            <p:custDataLst>
              <p:tags r:id="rId21"/>
            </p:custDataLst>
          </p:nvPr>
        </p:nvSpPr>
        <p:spPr>
          <a:xfrm>
            <a:off x="3951526" y="1647338"/>
            <a:ext cx="1649876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00000"/>
              </a:lnSpc>
              <a:buNone/>
            </a:pPr>
            <a:r>
              <a:rPr lang="en-US" sz="1440" b="1">
                <a:solidFill>
                  <a:srgbClr val="2F2F2F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中间件</a:t>
            </a:r>
            <a:endParaRPr lang="en-US" sz="1440"/>
          </a:p>
        </p:txBody>
      </p:sp>
      <p:sp>
        <p:nvSpPr>
          <p:cNvPr id="19" name="Text 7"/>
          <p:cNvSpPr/>
          <p:nvPr>
            <p:custDataLst>
              <p:tags r:id="rId22"/>
            </p:custDataLst>
          </p:nvPr>
        </p:nvSpPr>
        <p:spPr>
          <a:xfrm>
            <a:off x="1146304" y="1647582"/>
            <a:ext cx="1649876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rgbClr val="2F2F2F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模块划分</a:t>
            </a:r>
            <a:endParaRPr lang="en-US" sz="1440"/>
          </a:p>
        </p:txBody>
      </p:sp>
      <p:sp>
        <p:nvSpPr>
          <p:cNvPr id="20" name="Text 8"/>
          <p:cNvSpPr/>
          <p:nvPr/>
        </p:nvSpPr>
        <p:spPr>
          <a:xfrm>
            <a:off x="365760" y="258445"/>
            <a:ext cx="8421624" cy="38163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20000"/>
              </a:lnSpc>
              <a:buNone/>
            </a:pPr>
            <a:r>
              <a:rPr lang="en-US" sz="2070" b="1">
                <a:solidFill>
                  <a:srgbClr val="1E1E1E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 后端架构</a:t>
            </a:r>
            <a:endParaRPr lang="en-US" sz="207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Text 9"/>
          <p:cNvSpPr/>
          <p:nvPr>
            <p:custDataLst>
              <p:tags r:id="rId23"/>
            </p:custDataLst>
          </p:nvPr>
        </p:nvSpPr>
        <p:spPr>
          <a:xfrm>
            <a:off x="6756747" y="1646948"/>
            <a:ext cx="1649876" cy="2377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1440" b="1">
                <a:solidFill>
                  <a:srgbClr val="2F2F2F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数据库设计</a:t>
            </a:r>
            <a:endParaRPr lang="en-US" sz="1440"/>
          </a:p>
        </p:txBody>
      </p:sp>
      <p:sp>
        <p:nvSpPr>
          <p:cNvPr id="16" name="Text 4"/>
          <p:cNvSpPr/>
          <p:nvPr>
            <p:custDataLst>
              <p:tags r:id="rId24"/>
            </p:custDataLst>
          </p:nvPr>
        </p:nvSpPr>
        <p:spPr>
          <a:xfrm>
            <a:off x="3951526" y="1971464"/>
            <a:ext cx="1602485" cy="4000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</a:lstStyle>
          <a:p>
            <a:pPr marL="0" indent="0">
              <a:lnSpc>
                <a:spcPct val="130000"/>
              </a:lnSpc>
              <a:buNone/>
            </a:pPr>
            <a:r>
              <a:rPr lang="en-US" sz="1000">
                <a:solidFill>
                  <a:srgbClr val="33333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cors（跨域支持）；请求参数校验</a:t>
            </a:r>
            <a:endParaRPr lang="en-US" sz="1000">
              <a:solidFill>
                <a:srgbClr val="33333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9" grpId="0"/>
      <p:bldP spid="12" grpId="1"/>
      <p:bldP spid="15" grpId="1"/>
      <p:bldP spid="19" grpId="1"/>
      <p:bldP spid="14" grpId="0"/>
      <p:bldP spid="18" grpId="0"/>
      <p:bldP spid="16" grpId="0"/>
      <p:bldP spid="14" grpId="1"/>
      <p:bldP spid="18" grpId="1"/>
      <p:bldP spid="16" grpId="1"/>
      <p:bldP spid="13" grpId="0"/>
      <p:bldP spid="17" grpId="0"/>
      <p:bldP spid="21" grpId="0"/>
      <p:bldP spid="13" grpId="1"/>
      <p:bldP spid="17" grpId="1"/>
      <p:bldP spid="21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ags/tag10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ags/tag11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ags/tag12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ags/tag13.xml><?xml version="1.0" encoding="utf-8"?>
<p:tagLst xmlns:p="http://schemas.openxmlformats.org/presentationml/2006/main">
  <p:tag name="KSO_WM_DIAGRAM_VIRTUALLY_FRAME" val="{&quot;height&quot;:178.4,&quot;left&quot;:138.7,&quot;top&quot;:97.95,&quot;width&quot;:238.45}"/>
</p:tagLst>
</file>

<file path=ppt/tags/tag14.xml><?xml version="1.0" encoding="utf-8"?>
<p:tagLst xmlns:p="http://schemas.openxmlformats.org/presentationml/2006/main">
  <p:tag name="KSO_WM_DIAGRAM_VIRTUALLY_FRAME" val="{&quot;height&quot;:178.4,&quot;left&quot;:138.7,&quot;top&quot;:97.95,&quot;width&quot;:238.45}"/>
</p:tagLst>
</file>

<file path=ppt/tags/tag15.xml><?xml version="1.0" encoding="utf-8"?>
<p:tagLst xmlns:p="http://schemas.openxmlformats.org/presentationml/2006/main">
  <p:tag name="KSO_WM_DIAGRAM_VIRTUALLY_FRAME" val="{&quot;height&quot;:178.4,&quot;left&quot;:138.7,&quot;top&quot;:97.95,&quot;width&quot;:238.45}"/>
</p:tagLst>
</file>

<file path=ppt/tags/tag16.xml><?xml version="1.0" encoding="utf-8"?>
<p:tagLst xmlns:p="http://schemas.openxmlformats.org/presentationml/2006/main">
  <p:tag name="KSO_WM_DIAGRAM_VIRTUALLY_FRAME" val="{&quot;height&quot;:178.4,&quot;left&quot;:138.7,&quot;top&quot;:97.95,&quot;width&quot;:238.45}"/>
</p:tagLst>
</file>

<file path=ppt/tags/tag17.xml><?xml version="1.0" encoding="utf-8"?>
<p:tagLst xmlns:p="http://schemas.openxmlformats.org/presentationml/2006/main">
  <p:tag name="KSO_WM_DIAGRAM_VIRTUALLY_FRAME" val="{&quot;height&quot;:178.4,&quot;left&quot;:138.7,&quot;top&quot;:97.95,&quot;width&quot;:238.45}"/>
</p:tagLst>
</file>

<file path=ppt/tags/tag18.xml><?xml version="1.0" encoding="utf-8"?>
<p:tagLst xmlns:p="http://schemas.openxmlformats.org/presentationml/2006/main">
  <p:tag name="KSO_WM_DIAGRAM_VIRTUALLY_FRAME" val="{&quot;height&quot;:178.4,&quot;left&quot;:138.7,&quot;top&quot;:97.95,&quot;width&quot;:238.45}"/>
</p:tagLst>
</file>

<file path=ppt/tags/tag19.xml><?xml version="1.0" encoding="utf-8"?>
<p:tagLst xmlns:p="http://schemas.openxmlformats.org/presentationml/2006/main">
  <p:tag name="KSO_WM_DIAGRAM_VIRTUALLY_FRAME" val="{&quot;height&quot;:202.07897637795276,&quot;left&quot;:281.4,&quot;top&quot;:84.32102362204725,&quot;width&quot;:396.65}"/>
</p:tagLst>
</file>

<file path=ppt/tags/tag2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ags/tag20.xml><?xml version="1.0" encoding="utf-8"?>
<p:tagLst xmlns:p="http://schemas.openxmlformats.org/presentationml/2006/main">
  <p:tag name="KSO_WM_DIAGRAM_VIRTUALLY_FRAME" val="{&quot;height&quot;:202.07897637795276,&quot;left&quot;:281.4,&quot;top&quot;:84.32102362204725,&quot;width&quot;:396.65}"/>
</p:tagLst>
</file>

<file path=ppt/tags/tag21.xml><?xml version="1.0" encoding="utf-8"?>
<p:tagLst xmlns:p="http://schemas.openxmlformats.org/presentationml/2006/main">
  <p:tag name="KSO_WM_DIAGRAM_VIRTUALLY_FRAME" val="{&quot;height&quot;:202.07897637795276,&quot;left&quot;:281.4,&quot;top&quot;:84.32102362204725,&quot;width&quot;:396.65}"/>
</p:tagLst>
</file>

<file path=ppt/tags/tag22.xml><?xml version="1.0" encoding="utf-8"?>
<p:tagLst xmlns:p="http://schemas.openxmlformats.org/presentationml/2006/main">
  <p:tag name="KSO_WM_DIAGRAM_VIRTUALLY_FRAME" val="{&quot;height&quot;:202.07897637795276,&quot;left&quot;:281.4,&quot;top&quot;:84.32102362204725,&quot;width&quot;:396.65}"/>
</p:tagLst>
</file>

<file path=ppt/tags/tag23.xml><?xml version="1.0" encoding="utf-8"?>
<p:tagLst xmlns:p="http://schemas.openxmlformats.org/presentationml/2006/main">
  <p:tag name="KSO_WM_DIAGRAM_VIRTUALLY_FRAME" val="{&quot;height&quot;:202.07897637795276,&quot;left&quot;:281.4,&quot;top&quot;:84.32102362204725,&quot;width&quot;:396.65}"/>
</p:tagLst>
</file>

<file path=ppt/tags/tag24.xml><?xml version="1.0" encoding="utf-8"?>
<p:tagLst xmlns:p="http://schemas.openxmlformats.org/presentationml/2006/main">
  <p:tag name="KSO_WM_DIAGRAM_VIRTUALLY_FRAME" val="{&quot;height&quot;:202.07897637795276,&quot;left&quot;:281.4,&quot;top&quot;:84.32102362204725,&quot;width&quot;:396.65}"/>
</p:tagLst>
</file>

<file path=ppt/tags/tag25.xml><?xml version="1.0" encoding="utf-8"?>
<p:tagLst xmlns:p="http://schemas.openxmlformats.org/presentationml/2006/main">
  <p:tag name="KSO_WM_DIAGRAM_VIRTUALLY_FRAME" val="{&quot;height&quot;:202.07897637795276,&quot;left&quot;:281.4,&quot;top&quot;:84.32102362204725,&quot;width&quot;:396.65}"/>
</p:tagLst>
</file>

<file path=ppt/tags/tag26.xml><?xml version="1.0" encoding="utf-8"?>
<p:tagLst xmlns:p="http://schemas.openxmlformats.org/presentationml/2006/main">
  <p:tag name="KSO_WM_DIAGRAM_VIRTUALLY_FRAME" val="{&quot;height&quot;:202.07897637795276,&quot;left&quot;:281.4,&quot;top&quot;:84.32102362204725,&quot;width&quot;:396.65}"/>
</p:tagLst>
</file>

<file path=ppt/tags/tag27.xml><?xml version="1.0" encoding="utf-8"?>
<p:tagLst xmlns:p="http://schemas.openxmlformats.org/presentationml/2006/main">
  <p:tag name="KSO_WM_DIAGRAM_VIRTUALLY_FRAME" val="{&quot;height&quot;:338.67708661417316,&quot;left&quot;:0.28125984251968505,&quot;top&quot;:66.6427559055118,&quot;width&quot;:719.7188976377953}"/>
</p:tagLst>
</file>

<file path=ppt/tags/tag28.xml><?xml version="1.0" encoding="utf-8"?>
<p:tagLst xmlns:p="http://schemas.openxmlformats.org/presentationml/2006/main">
  <p:tag name="KSO_WM_DIAGRAM_VIRTUALLY_FRAME" val="{&quot;height&quot;:338.67708661417316,&quot;left&quot;:0.28125984251968505,&quot;top&quot;:66.6427559055118,&quot;width&quot;:719.7188976377953}"/>
</p:tagLst>
</file>

<file path=ppt/tags/tag29.xml><?xml version="1.0" encoding="utf-8"?>
<p:tagLst xmlns:p="http://schemas.openxmlformats.org/presentationml/2006/main">
  <p:tag name="KSO_WM_DIAGRAM_VIRTUALLY_FRAME" val="{&quot;height&quot;:338.67708661417316,&quot;left&quot;:0.28125984251968505,&quot;top&quot;:66.6427559055118,&quot;width&quot;:719.7188976377953}"/>
</p:tagLst>
</file>

<file path=ppt/tags/tag3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ags/tag30.xml><?xml version="1.0" encoding="utf-8"?>
<p:tagLst xmlns:p="http://schemas.openxmlformats.org/presentationml/2006/main">
  <p:tag name="KSO_WM_DIAGRAM_VIRTUALLY_FRAME" val="{&quot;height&quot;:338.67708661417316,&quot;left&quot;:0.28125984251968505,&quot;top&quot;:66.6427559055118,&quot;width&quot;:719.7188976377953}"/>
</p:tagLst>
</file>

<file path=ppt/tags/tag31.xml><?xml version="1.0" encoding="utf-8"?>
<p:tagLst xmlns:p="http://schemas.openxmlformats.org/presentationml/2006/main">
  <p:tag name="KSO_WM_DIAGRAM_VIRTUALLY_FRAME" val="{&quot;height&quot;:340.84787401574795,&quot;left&quot;:0.28125984251968505,&quot;top&quot;:64.471968503937,&quot;width&quot;:719.7188976377953}"/>
</p:tagLst>
</file>

<file path=ppt/tags/tag32.xml><?xml version="1.0" encoding="utf-8"?>
<p:tagLst xmlns:p="http://schemas.openxmlformats.org/presentationml/2006/main">
  <p:tag name="KSO_WM_DIAGRAM_VIRTUALLY_FRAME" val="{&quot;height&quot;:340.84787401574795,&quot;left&quot;:0.28125984251968505,&quot;top&quot;:64.471968503937,&quot;width&quot;:719.7188976377953}"/>
</p:tagLst>
</file>

<file path=ppt/tags/tag33.xml><?xml version="1.0" encoding="utf-8"?>
<p:tagLst xmlns:p="http://schemas.openxmlformats.org/presentationml/2006/main">
  <p:tag name="KSO_WM_DIAGRAM_VIRTUALLY_FRAME" val="{&quot;height&quot;:340.84787401574795,&quot;left&quot;:0.28125984251968505,&quot;top&quot;:64.471968503937,&quot;width&quot;:719.7188976377953}"/>
</p:tagLst>
</file>

<file path=ppt/tags/tag34.xml><?xml version="1.0" encoding="utf-8"?>
<p:tagLst xmlns:p="http://schemas.openxmlformats.org/presentationml/2006/main">
  <p:tag name="KSO_WM_DIAGRAM_VIRTUALLY_FRAME" val="{&quot;height&quot;:340.84787401574795,&quot;left&quot;:0.28125984251968505,&quot;top&quot;:64.471968503937,&quot;width&quot;:719.7188976377953}"/>
</p:tagLst>
</file>

<file path=ppt/tags/tag35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36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37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38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39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4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ags/tag40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41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42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43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44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45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46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47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48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49.xml><?xml version="1.0" encoding="utf-8"?>
<p:tagLst xmlns:p="http://schemas.openxmlformats.org/presentationml/2006/main">
  <p:tag name="KSO_WM_DIAGRAM_VIRTUALLY_FRAME" val="{&quot;height&quot;:234.92417322834643,&quot;left&quot;:44.749999999999986,&quot;top&quot;:108.42582677165353,&quot;width&quot;:654.5}"/>
</p:tagLst>
</file>

<file path=ppt/tags/tag5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ags/tag50.xml><?xml version="1.0" encoding="utf-8"?>
<p:tagLst xmlns:p="http://schemas.openxmlformats.org/presentationml/2006/main">
  <p:tag name="TABLE_ENDDRAG_ORIGIN_RECT" val="663*103"/>
  <p:tag name="TABLE_ENDDRAG_RECT" val="31*38*663*104"/>
</p:tagLst>
</file>

<file path=ppt/tags/tag51.xml><?xml version="1.0" encoding="utf-8"?>
<p:tagLst xmlns:p="http://schemas.openxmlformats.org/presentationml/2006/main">
  <p:tag name="KSO_WM_DIAGRAM_VIRTUALLY_FRAME" val="{&quot;height&quot;:292.6,&quot;left&quot;:21.7,&quot;top&quot;:24.45,&quot;width&quot;:670.22}"/>
</p:tagLst>
</file>

<file path=ppt/tags/tag52.xml><?xml version="1.0" encoding="utf-8"?>
<p:tagLst xmlns:p="http://schemas.openxmlformats.org/presentationml/2006/main">
  <p:tag name="KSO_WM_DIAGRAM_VIRTUALLY_FRAME" val="{&quot;height&quot;:292.6,&quot;left&quot;:21.7,&quot;top&quot;:24.45,&quot;width&quot;:670.22}"/>
</p:tagLst>
</file>

<file path=ppt/tags/tag53.xml><?xml version="1.0" encoding="utf-8"?>
<p:tagLst xmlns:p="http://schemas.openxmlformats.org/presentationml/2006/main">
  <p:tag name="KSO_WM_DIAGRAM_VIRTUALLY_FRAME" val="{&quot;height&quot;:292.6,&quot;left&quot;:21.7,&quot;top&quot;:24.45,&quot;width&quot;:670.22}"/>
</p:tagLst>
</file>

<file path=ppt/tags/tag54.xml><?xml version="1.0" encoding="utf-8"?>
<p:tagLst xmlns:p="http://schemas.openxmlformats.org/presentationml/2006/main">
  <p:tag name="KSO_WM_DIAGRAM_VIRTUALLY_FRAME" val="{&quot;height&quot;:292.6,&quot;left&quot;:21.7,&quot;top&quot;:24.45,&quot;width&quot;:670.22}"/>
</p:tagLst>
</file>

<file path=ppt/tags/tag55.xml><?xml version="1.0" encoding="utf-8"?>
<p:tagLst xmlns:p="http://schemas.openxmlformats.org/presentationml/2006/main">
  <p:tag name="KSO_WM_DIAGRAM_VIRTUALLY_FRAME" val="{&quot;height&quot;:292.6,&quot;left&quot;:21.7,&quot;top&quot;:24.45,&quot;width&quot;:670.22}"/>
</p:tagLst>
</file>

<file path=ppt/tags/tag56.xml><?xml version="1.0" encoding="utf-8"?>
<p:tagLst xmlns:p="http://schemas.openxmlformats.org/presentationml/2006/main">
  <p:tag name="KSO_WM_DIAGRAM_VIRTUALLY_FRAME" val="{&quot;height&quot;:292.6,&quot;left&quot;:21.7,&quot;top&quot;:24.45,&quot;width&quot;:670.22}"/>
</p:tagLst>
</file>

<file path=ppt/tags/tag57.xml><?xml version="1.0" encoding="utf-8"?>
<p:tagLst xmlns:p="http://schemas.openxmlformats.org/presentationml/2006/main">
  <p:tag name="KSO_WM_DIAGRAM_VIRTUALLY_FRAME" val="{&quot;height&quot;:292.6,&quot;left&quot;:21.7,&quot;top&quot;:24.45,&quot;width&quot;:670.22}"/>
</p:tagLst>
</file>

<file path=ppt/tags/tag58.xml><?xml version="1.0" encoding="utf-8"?>
<p:tagLst xmlns:p="http://schemas.openxmlformats.org/presentationml/2006/main">
  <p:tag name="KSO_WM_DIAGRAM_VIRTUALLY_FRAME" val="{&quot;height&quot;:292.6,&quot;left&quot;:21.7,&quot;top&quot;:24.45,&quot;width&quot;:670.22}"/>
</p:tagLst>
</file>

<file path=ppt/tags/tag5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ags/tag6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ags/tag7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2.xml><?xml version="1.0" encoding="utf-8"?>
<p:tagLst xmlns:p="http://schemas.openxmlformats.org/presentationml/2006/main">
  <p:tag name="TABLE_ENDDRAG_ORIGIN_RECT" val="381*90"/>
  <p:tag name="TABLE_ENDDRAG_RECT" val="64*179*381*90"/>
</p:tagLst>
</file>

<file path=ppt/tags/tag73.xml><?xml version="1.0" encoding="utf-8"?>
<p:tagLst xmlns:p="http://schemas.openxmlformats.org/presentationml/2006/main">
  <p:tag name="TABLE_ENDDRAG_ORIGIN_RECT" val="245*19"/>
  <p:tag name="TABLE_ENDDRAG_RECT" val="31*304*245*19"/>
</p:tagLst>
</file>

<file path=ppt/tags/tag74.xml><?xml version="1.0" encoding="utf-8"?>
<p:tagLst xmlns:p="http://schemas.openxmlformats.org/presentationml/2006/main">
  <p:tag name="TABLE_ENDDRAG_ORIGIN_RECT" val="290*57"/>
  <p:tag name="TABLE_ENDDRAG_RECT" val="348*162*290*57"/>
</p:tagLst>
</file>

<file path=ppt/tags/tag75.xml><?xml version="1.0" encoding="utf-8"?>
<p:tagLst xmlns:p="http://schemas.openxmlformats.org/presentationml/2006/main">
  <p:tag name="TABLE_ENDDRAG_ORIGIN_RECT" val="546*126"/>
  <p:tag name="TABLE_ENDDRAG_RECT" val="88*43*546*126"/>
</p:tagLst>
</file>

<file path=ppt/tags/tag76.xml><?xml version="1.0" encoding="utf-8"?>
<p:tagLst xmlns:p="http://schemas.openxmlformats.org/presentationml/2006/main">
  <p:tag name="KSO_WM_DIAGRAM_VIRTUALLY_FRAME" val="{&quot;height&quot;:210.65,&quot;left&quot;:19.85,&quot;top&quot;:15.4,&quot;width&quot;:250}"/>
</p:tagLst>
</file>

<file path=ppt/tags/tag77.xml><?xml version="1.0" encoding="utf-8"?>
<p:tagLst xmlns:p="http://schemas.openxmlformats.org/presentationml/2006/main">
  <p:tag name="TABLE_ENDDRAG_ORIGIN_RECT" val="547*159"/>
  <p:tag name="TABLE_ENDDRAG_RECT" val="88*225*547*159"/>
</p:tagLst>
</file>

<file path=ppt/tags/tag78.xml><?xml version="1.0" encoding="utf-8"?>
<p:tagLst xmlns:p="http://schemas.openxmlformats.org/presentationml/2006/main">
  <p:tag name="TABLE_ENDDRAG_ORIGIN_RECT" val="546*126"/>
  <p:tag name="TABLE_ENDDRAG_RECT" val="88*43*546*126"/>
</p:tagLst>
</file>

<file path=ppt/tags/tag79.xml><?xml version="1.0" encoding="utf-8"?>
<p:tagLst xmlns:p="http://schemas.openxmlformats.org/presentationml/2006/main">
  <p:tag name="KSO_WM_DIAGRAM_VIRTUALLY_FRAME" val="{&quot;height&quot;:210.65,&quot;left&quot;:19.85,&quot;top&quot;:15.4,&quot;width&quot;:250}"/>
</p:tagLst>
</file>

<file path=ppt/tags/tag8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ags/tag80.xml><?xml version="1.0" encoding="utf-8"?>
<p:tagLst xmlns:p="http://schemas.openxmlformats.org/presentationml/2006/main">
  <p:tag name="AS_NET" val="Unix 3.10 unknown"/>
  <p:tag name="AS_OS" val="Unix 3.10 unknown"/>
  <p:tag name="AS_RELEASE_DATE" val="2013.12.17"/>
  <p:tag name="AS_TITLE" val="Spire.Presentation for .NET "/>
  <p:tag name="AS_VERSION" val="2.1.0.0"/>
</p:tagLst>
</file>

<file path=ppt/tags/tag9.xml><?xml version="1.0" encoding="utf-8"?>
<p:tagLst xmlns:p="http://schemas.openxmlformats.org/presentationml/2006/main">
  <p:tag name="KSO_WM_DIAGRAM_VIRTUALLY_FRAME" val="{&quot;height&quot;:262.4145669291339,&quot;left&quot;:94.77165354330708,&quot;top&quot;:72.61181102362204,&quot;width&quot;:223.6507086614173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6674</Words>
  <Application>WPS 演示</Application>
  <PresentationFormat>全屏显示(4:3)</PresentationFormat>
  <Paragraphs>791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72" baseType="lpstr">
      <vt:lpstr>Arial</vt:lpstr>
      <vt:lpstr>宋体</vt:lpstr>
      <vt:lpstr>Wingdings</vt:lpstr>
      <vt:lpstr>DejaVu Sans</vt:lpstr>
      <vt:lpstr>DejaVu Sans</vt:lpstr>
      <vt:lpstr>DejaVu Sans</vt:lpstr>
      <vt:lpstr>等线</vt:lpstr>
      <vt:lpstr>等线</vt:lpstr>
      <vt:lpstr>微软雅黑</vt:lpstr>
      <vt:lpstr>微软雅黑</vt:lpstr>
      <vt:lpstr>OPPOSans B</vt:lpstr>
      <vt:lpstr>AMGDT</vt:lpstr>
      <vt:lpstr>OPPOSans B</vt:lpstr>
      <vt:lpstr>OPPOSans B</vt:lpstr>
      <vt:lpstr>黑体</vt:lpstr>
      <vt:lpstr>楷体</vt:lpstr>
      <vt:lpstr>Arial</vt:lpstr>
      <vt:lpstr>Arial</vt:lpstr>
      <vt:lpstr>MingLiU-ExtB</vt:lpstr>
      <vt:lpstr>Calibri</vt:lpstr>
      <vt:lpstr>Arial Unicode MS</vt:lpstr>
      <vt:lpstr>Source Han Sans CN Normal</vt:lpstr>
      <vt:lpstr>Source Han Sans CN Normal</vt:lpstr>
      <vt:lpstr>Source Han Sans CN Normal</vt:lpstr>
      <vt:lpstr>Arial Rounded MT Bold</vt:lpstr>
      <vt:lpstr>华文新魏</vt:lpstr>
      <vt:lpstr>华文楷体</vt:lpstr>
      <vt:lpstr>华文中宋</vt:lpstr>
      <vt:lpstr>华文仿宋</vt:lpstr>
      <vt:lpstr>华文宋体</vt:lpstr>
      <vt:lpstr>Office Theme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徐亚泰</cp:lastModifiedBy>
  <cp:revision>7</cp:revision>
  <dcterms:created xsi:type="dcterms:W3CDTF">2025-06-15T12:21:00Z</dcterms:created>
  <dcterms:modified xsi:type="dcterms:W3CDTF">2025-06-19T12:33:31Z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654D2F2F674F41E58FB0CB7B8F98971F_12</vt:lpwstr>
  </property>
  <property fmtid="{D5CDD505-2E9C-101B-9397-08002B2CF9AE}" pid="3" name="KSOProductBuildVer">
    <vt:lpwstr>2052-12.1.0.21171</vt:lpwstr>
  </property>
</Properties>
</file>